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73" r:id="rId6"/>
    <p:sldId id="260" r:id="rId7"/>
    <p:sldId id="272" r:id="rId8"/>
    <p:sldId id="261" r:id="rId9"/>
    <p:sldId id="269" r:id="rId10"/>
    <p:sldId id="271" r:id="rId11"/>
    <p:sldId id="275" r:id="rId12"/>
    <p:sldId id="285" r:id="rId13"/>
    <p:sldId id="286" r:id="rId14"/>
    <p:sldId id="289" r:id="rId15"/>
    <p:sldId id="287" r:id="rId16"/>
    <p:sldId id="277" r:id="rId17"/>
    <p:sldId id="288" r:id="rId18"/>
    <p:sldId id="292" r:id="rId19"/>
    <p:sldId id="278" r:id="rId20"/>
    <p:sldId id="293" r:id="rId21"/>
    <p:sldId id="274" r:id="rId22"/>
    <p:sldId id="295" r:id="rId23"/>
    <p:sldId id="290" r:id="rId24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FE6F7"/>
    <a:srgbClr val="1E7453"/>
    <a:srgbClr val="FFCEB0"/>
    <a:srgbClr val="D3D3EB"/>
    <a:srgbClr val="A6A7D8"/>
    <a:srgbClr val="98BFB0"/>
    <a:srgbClr val="FFFFFF"/>
    <a:srgbClr val="9DB0E4"/>
    <a:srgbClr val="EB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80227" autoAdjust="0"/>
  </p:normalViewPr>
  <p:slideViewPr>
    <p:cSldViewPr snapToGrid="0" snapToObjects="1">
      <p:cViewPr varScale="1">
        <p:scale>
          <a:sx n="67" d="100"/>
          <a:sy n="67" d="100"/>
        </p:scale>
        <p:origin x="90" y="3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768" y="114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939EE-1ECC-4481-8238-57368BC6EE67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87456-D58A-43DE-9ADD-2396C2EA4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5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486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67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데이터량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결핍 문제로 활용해보려 했던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GAN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또한 많은 데이터가 요구되었음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/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후에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알게된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바로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GAN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모델들 중 소량의 데이터로 고해상도 이미지 생성이 가능한 모델이 있어 향후 활용해볼 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42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9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79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61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43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시행착오를 겪으면서 </a:t>
            </a:r>
            <a:r>
              <a:rPr lang="en-US" altLang="ko-KR" dirty="0"/>
              <a:t>10</a:t>
            </a:r>
            <a:r>
              <a:rPr lang="ko-KR" altLang="en-US" dirty="0"/>
              <a:t>가지 결함으로 추림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83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31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5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증강시킨 이미지 자료는 </a:t>
            </a:r>
            <a:r>
              <a:rPr lang="en-US" altLang="ko-KR" dirty="0"/>
              <a:t>TRAIN </a:t>
            </a:r>
            <a:r>
              <a:rPr lang="ko-KR" altLang="en-US" dirty="0"/>
              <a:t>셋으로 </a:t>
            </a:r>
            <a:r>
              <a:rPr lang="ko-KR" altLang="en-US" dirty="0" err="1"/>
              <a:t>학습시켜줌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8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증강시킨 이미지 자료는 </a:t>
            </a:r>
            <a:r>
              <a:rPr lang="en-US" altLang="ko-KR" dirty="0"/>
              <a:t>TRAIN </a:t>
            </a:r>
            <a:r>
              <a:rPr lang="ko-KR" altLang="en-US" dirty="0"/>
              <a:t>셋으로 </a:t>
            </a:r>
            <a:r>
              <a:rPr lang="ko-KR" altLang="en-US" dirty="0" err="1"/>
              <a:t>학습시켜줌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49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6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87456-D58A-43DE-9ADD-2396C2EA4E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10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ED6-FBE5-487E-9E6D-98A44397EC6C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E3E3-B7C1-4802-B68B-AC27EBD35663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D9A5-9C33-45F4-9B1C-03F9672ACB64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FEAD-85FE-448B-984B-2A2C9E4E2E3D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358-D466-4965-A2B9-89D4AEFDD5DB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994F-2361-4307-9EA4-196725FEC27C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FCCB3-2112-4E6B-8E0E-7FCBD5F90F7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16BD-BA79-4859-B015-0480498B81C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7716-0989-434C-A050-3CA7113B4792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236DF-9CBF-465B-A8B3-B7449160D55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DC43-B02C-4390-ACE2-F566DFEBAE76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75A-2660-4504-8302-24BD58DFC405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FF88-C3CC-4090-8445-690BBD565BB4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회로, 전자제품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19DC021E-DA84-6680-9396-8907DDF31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0" r="1" b="5846"/>
          <a:stretch/>
        </p:blipFill>
        <p:spPr>
          <a:xfrm>
            <a:off x="0" y="0"/>
            <a:ext cx="12192000" cy="6857190"/>
          </a:xfrm>
          <a:prstGeom prst="rect">
            <a:avLst/>
          </a:prstGeom>
          <a:noFill/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7A75E7B-CC54-6B48-008E-43CCD2A27F1E}"/>
              </a:ext>
            </a:extLst>
          </p:cNvPr>
          <p:cNvSpPr/>
          <p:nvPr/>
        </p:nvSpPr>
        <p:spPr>
          <a:xfrm>
            <a:off x="2396835" y="890650"/>
            <a:ext cx="7398327" cy="1710047"/>
          </a:xfrm>
          <a:prstGeom prst="roundRect">
            <a:avLst/>
          </a:prstGeom>
          <a:solidFill>
            <a:srgbClr val="DFE6F7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7810F877-AEEF-09F3-61FF-B3075B21FA58}"/>
              </a:ext>
            </a:extLst>
          </p:cNvPr>
          <p:cNvSpPr txBox="1">
            <a:spLocks/>
          </p:cNvSpPr>
          <p:nvPr/>
        </p:nvSpPr>
        <p:spPr>
          <a:xfrm>
            <a:off x="2489859" y="1153671"/>
            <a:ext cx="7212282" cy="1152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객체탐지를 활용한</a:t>
            </a:r>
            <a:br>
              <a:rPr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불량 자동 분류 모델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2341DB-8412-01A3-7DEC-C02D2151659F}"/>
              </a:ext>
            </a:extLst>
          </p:cNvPr>
          <p:cNvCxnSpPr>
            <a:cxnSpLocks/>
          </p:cNvCxnSpPr>
          <p:nvPr/>
        </p:nvCxnSpPr>
        <p:spPr>
          <a:xfrm>
            <a:off x="2655126" y="2305799"/>
            <a:ext cx="6881746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2D11102-3063-3ED6-E97D-ADB23E1F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FEE483A-9D61-5792-C148-17CF3CCBF42C}"/>
              </a:ext>
            </a:extLst>
          </p:cNvPr>
          <p:cNvSpPr/>
          <p:nvPr/>
        </p:nvSpPr>
        <p:spPr>
          <a:xfrm>
            <a:off x="4769918" y="4564297"/>
            <a:ext cx="2652160" cy="2053481"/>
          </a:xfrm>
          <a:prstGeom prst="roundRect">
            <a:avLst/>
          </a:prstGeom>
          <a:solidFill>
            <a:srgbClr val="DFE6F7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7">
            <a:extLst>
              <a:ext uri="{FF2B5EF4-FFF2-40B4-BE49-F238E27FC236}">
                <a16:creationId xmlns:a16="http://schemas.microsoft.com/office/drawing/2014/main" id="{FBBEF998-2F0C-04C6-3FA0-358C44D1D2A5}"/>
              </a:ext>
            </a:extLst>
          </p:cNvPr>
          <p:cNvSpPr txBox="1">
            <a:spLocks/>
          </p:cNvSpPr>
          <p:nvPr/>
        </p:nvSpPr>
        <p:spPr>
          <a:xfrm>
            <a:off x="5699954" y="5284263"/>
            <a:ext cx="792088" cy="1309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김나영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6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김예슬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손아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최정인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6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한나영</a:t>
            </a:r>
            <a:endParaRPr lang="en-US" altLang="ko-KR" sz="1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8F282225-4483-B98F-80BF-7BF2A668015F}"/>
              </a:ext>
            </a:extLst>
          </p:cNvPr>
          <p:cNvSpPr txBox="1">
            <a:spLocks/>
          </p:cNvSpPr>
          <p:nvPr/>
        </p:nvSpPr>
        <p:spPr>
          <a:xfrm>
            <a:off x="4769918" y="4703814"/>
            <a:ext cx="2652160" cy="57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FLOW</a:t>
            </a: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59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DBB06-9A53-D953-3835-23BD0FFD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076" y="189434"/>
            <a:ext cx="623826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 탐지 모델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6E736CC-FBE7-AE2C-1D1C-BAF07297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338" y="6468084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10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C11447E-4BE9-AE04-C109-A87C0666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71" y="4573816"/>
            <a:ext cx="2495898" cy="16004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9BF1D9-899E-5BE8-A7BF-34AB49A3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91" y="4573817"/>
            <a:ext cx="2495898" cy="160042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F669ADA-0F16-7219-2579-48BB4D0F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9" y="1251327"/>
            <a:ext cx="2495898" cy="16004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EFBAFCF-4CC5-F09E-C94F-D30A0F7F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749" y="1251327"/>
            <a:ext cx="2495898" cy="160042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27E01C-F519-CA9F-5AF1-9FDBB5288C41}"/>
              </a:ext>
            </a:extLst>
          </p:cNvPr>
          <p:cNvSpPr/>
          <p:nvPr/>
        </p:nvSpPr>
        <p:spPr>
          <a:xfrm>
            <a:off x="7472330" y="4646427"/>
            <a:ext cx="831850" cy="1400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A9848E-6066-8F21-DCCB-D01AA61502B3}"/>
              </a:ext>
            </a:extLst>
          </p:cNvPr>
          <p:cNvSpPr/>
          <p:nvPr/>
        </p:nvSpPr>
        <p:spPr>
          <a:xfrm>
            <a:off x="8304180" y="4929528"/>
            <a:ext cx="622300" cy="114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AAAAA9-DC97-7081-7196-572EE8E143F2}"/>
              </a:ext>
            </a:extLst>
          </p:cNvPr>
          <p:cNvSpPr/>
          <p:nvPr/>
        </p:nvSpPr>
        <p:spPr>
          <a:xfrm>
            <a:off x="7943888" y="1319324"/>
            <a:ext cx="831850" cy="1400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184BF2-F2A6-6CC2-55CE-6CBFC67C41A8}"/>
              </a:ext>
            </a:extLst>
          </p:cNvPr>
          <p:cNvSpPr/>
          <p:nvPr/>
        </p:nvSpPr>
        <p:spPr>
          <a:xfrm>
            <a:off x="8775738" y="1602425"/>
            <a:ext cx="622300" cy="114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7D56082-3989-3421-8477-6E7ED6A4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69" y="1251327"/>
            <a:ext cx="2495898" cy="160042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D304CA-21BB-F030-BE0A-552A5D5D6314}"/>
              </a:ext>
            </a:extLst>
          </p:cNvPr>
          <p:cNvSpPr/>
          <p:nvPr/>
        </p:nvSpPr>
        <p:spPr>
          <a:xfrm>
            <a:off x="4318008" y="1319324"/>
            <a:ext cx="831850" cy="1400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9B26D88-25CE-7EAE-8914-543530E81B29}"/>
              </a:ext>
            </a:extLst>
          </p:cNvPr>
          <p:cNvSpPr/>
          <p:nvPr/>
        </p:nvSpPr>
        <p:spPr>
          <a:xfrm>
            <a:off x="5149858" y="1602425"/>
            <a:ext cx="622300" cy="114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B5FE5-D86C-339F-44BD-B94E0F6B9435}"/>
              </a:ext>
            </a:extLst>
          </p:cNvPr>
          <p:cNvSpPr/>
          <p:nvPr/>
        </p:nvSpPr>
        <p:spPr>
          <a:xfrm>
            <a:off x="5607021" y="1330990"/>
            <a:ext cx="622300" cy="495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AA5D6D-8D87-6890-5851-E5686CE120F9}"/>
              </a:ext>
            </a:extLst>
          </p:cNvPr>
          <p:cNvSpPr/>
          <p:nvPr/>
        </p:nvSpPr>
        <p:spPr>
          <a:xfrm>
            <a:off x="3800484" y="2414924"/>
            <a:ext cx="430612" cy="407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794EAB1-06EB-0725-64F7-5B6F9BC77C4C}"/>
              </a:ext>
            </a:extLst>
          </p:cNvPr>
          <p:cNvSpPr/>
          <p:nvPr/>
        </p:nvSpPr>
        <p:spPr>
          <a:xfrm>
            <a:off x="3399486" y="4725955"/>
            <a:ext cx="3205387" cy="129614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단일 단계 탐지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stage detector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977CF25-37EB-0498-7125-5AA8F247FAF8}"/>
              </a:ext>
            </a:extLst>
          </p:cNvPr>
          <p:cNvCxnSpPr>
            <a:cxnSpLocks/>
          </p:cNvCxnSpPr>
          <p:nvPr/>
        </p:nvCxnSpPr>
        <p:spPr>
          <a:xfrm flipV="1">
            <a:off x="0" y="4240693"/>
            <a:ext cx="12192000" cy="65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F5166650-123A-32E3-1E1C-5EF1874E9AFC}"/>
              </a:ext>
            </a:extLst>
          </p:cNvPr>
          <p:cNvSpPr/>
          <p:nvPr/>
        </p:nvSpPr>
        <p:spPr>
          <a:xfrm>
            <a:off x="2719884" y="1591142"/>
            <a:ext cx="950074" cy="9024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단계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61E07462-DD96-0C06-A475-C367AF413F87}"/>
              </a:ext>
            </a:extLst>
          </p:cNvPr>
          <p:cNvSpPr/>
          <p:nvPr/>
        </p:nvSpPr>
        <p:spPr>
          <a:xfrm>
            <a:off x="6329021" y="1587871"/>
            <a:ext cx="971388" cy="9024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단계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3B54F01-28C8-6E34-E979-6345C9A7F2A9}"/>
              </a:ext>
            </a:extLst>
          </p:cNvPr>
          <p:cNvSpPr/>
          <p:nvPr/>
        </p:nvSpPr>
        <p:spPr>
          <a:xfrm>
            <a:off x="2719884" y="2865516"/>
            <a:ext cx="4580525" cy="129614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다단계 탐지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stage detector</a:t>
            </a:r>
            <a:endParaRPr lang="ko-KR" altLang="en-US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F5290F-D8C4-1C6E-8DD3-038B1210390E}"/>
              </a:ext>
            </a:extLst>
          </p:cNvPr>
          <p:cNvSpPr/>
          <p:nvPr/>
        </p:nvSpPr>
        <p:spPr>
          <a:xfrm>
            <a:off x="10140462" y="1251327"/>
            <a:ext cx="1828800" cy="161418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Fast R-CNN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Faster R-CNN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DA1E0BE-68FD-EA52-FA36-01344CE611B8}"/>
              </a:ext>
            </a:extLst>
          </p:cNvPr>
          <p:cNvSpPr/>
          <p:nvPr/>
        </p:nvSpPr>
        <p:spPr>
          <a:xfrm>
            <a:off x="10621109" y="1071823"/>
            <a:ext cx="867506" cy="36341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예시 모델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4B60F5-FF57-35E8-BFB1-DB58EC59A3E0}"/>
              </a:ext>
            </a:extLst>
          </p:cNvPr>
          <p:cNvSpPr/>
          <p:nvPr/>
        </p:nvSpPr>
        <p:spPr>
          <a:xfrm>
            <a:off x="10140462" y="4580455"/>
            <a:ext cx="1828800" cy="161418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YOLO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SSD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FPN</a:t>
            </a:r>
            <a:endParaRPr lang="en-US" altLang="ko-KR" sz="105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654DE71-5DA4-2301-68AC-A9C87269B9E2}"/>
              </a:ext>
            </a:extLst>
          </p:cNvPr>
          <p:cNvSpPr/>
          <p:nvPr/>
        </p:nvSpPr>
        <p:spPr>
          <a:xfrm>
            <a:off x="10621109" y="4400951"/>
            <a:ext cx="867506" cy="363416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예시 모델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BFBD7E-E304-ADEF-5CC5-C04357408DEC}"/>
              </a:ext>
            </a:extLst>
          </p:cNvPr>
          <p:cNvSpPr txBox="1"/>
          <p:nvPr/>
        </p:nvSpPr>
        <p:spPr>
          <a:xfrm>
            <a:off x="10661964" y="2897988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highlight>
                  <a:srgbClr val="0000FF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신속성↓</a:t>
            </a:r>
            <a:endParaRPr lang="en-US" altLang="ko-KR" sz="1400" dirty="0">
              <a:solidFill>
                <a:schemeClr val="bg1"/>
              </a:solidFill>
              <a:highlight>
                <a:srgbClr val="0000FF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highlight>
                  <a:srgbClr val="FF00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정확성↑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D57EBE-63F8-62A0-5484-85191215523E}"/>
              </a:ext>
            </a:extLst>
          </p:cNvPr>
          <p:cNvSpPr txBox="1"/>
          <p:nvPr/>
        </p:nvSpPr>
        <p:spPr>
          <a:xfrm>
            <a:off x="10661965" y="6221924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highlight>
                  <a:srgbClr val="FF00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신속성↑</a:t>
            </a:r>
            <a:endParaRPr lang="en-US" altLang="ko-KR" sz="1400" dirty="0">
              <a:solidFill>
                <a:schemeClr val="bg1"/>
              </a:solidFill>
              <a:highlight>
                <a:srgbClr val="FF00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highlight>
                  <a:srgbClr val="0000FF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정확성↓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E41709-9DAF-D945-06F0-0919D9F5CC47}"/>
              </a:ext>
            </a:extLst>
          </p:cNvPr>
          <p:cNvSpPr/>
          <p:nvPr/>
        </p:nvSpPr>
        <p:spPr>
          <a:xfrm>
            <a:off x="10140462" y="4810151"/>
            <a:ext cx="1348153" cy="465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56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D328684-767E-4A2B-F7F6-ECA7987832B0}"/>
              </a:ext>
            </a:extLst>
          </p:cNvPr>
          <p:cNvSpPr/>
          <p:nvPr/>
        </p:nvSpPr>
        <p:spPr>
          <a:xfrm>
            <a:off x="7973458" y="1438925"/>
            <a:ext cx="3311108" cy="5105133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DFE6F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72FA76AF-6843-2DDC-49E3-AF80732C679E}"/>
              </a:ext>
            </a:extLst>
          </p:cNvPr>
          <p:cNvSpPr/>
          <p:nvPr/>
        </p:nvSpPr>
        <p:spPr>
          <a:xfrm>
            <a:off x="4439653" y="1438926"/>
            <a:ext cx="3311108" cy="5105133"/>
          </a:xfrm>
          <a:prstGeom prst="snip2Same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D3D3E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11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A98A6CF-38A8-E5A5-83CC-08849BF9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968" y="189434"/>
            <a:ext cx="5202478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모델별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성능 비교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6572E09E-B5EE-CD8E-FE52-E73B16955E2C}"/>
              </a:ext>
            </a:extLst>
          </p:cNvPr>
          <p:cNvSpPr/>
          <p:nvPr/>
        </p:nvSpPr>
        <p:spPr>
          <a:xfrm flipH="1">
            <a:off x="907434" y="1438927"/>
            <a:ext cx="3311108" cy="5105133"/>
          </a:xfrm>
          <a:prstGeom prst="snip1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EBDE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8F2B0-E456-BE81-DE0D-B6898957C897}"/>
              </a:ext>
            </a:extLst>
          </p:cNvPr>
          <p:cNvSpPr txBox="1"/>
          <p:nvPr/>
        </p:nvSpPr>
        <p:spPr>
          <a:xfrm>
            <a:off x="1780672" y="1085813"/>
            <a:ext cx="171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초기</a:t>
            </a:r>
            <a:endParaRPr lang="en-US" altLang="ko-KR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FC4B8-D6DC-284D-08B5-9AEF3B59683A}"/>
              </a:ext>
            </a:extLst>
          </p:cNvPr>
          <p:cNvSpPr txBox="1"/>
          <p:nvPr/>
        </p:nvSpPr>
        <p:spPr>
          <a:xfrm>
            <a:off x="5238559" y="1085813"/>
            <a:ext cx="171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중간</a:t>
            </a:r>
            <a:endParaRPr lang="en-US" altLang="ko-KR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38D35-138D-ABA4-D933-62AC6DF069A1}"/>
              </a:ext>
            </a:extLst>
          </p:cNvPr>
          <p:cNvSpPr txBox="1"/>
          <p:nvPr/>
        </p:nvSpPr>
        <p:spPr>
          <a:xfrm>
            <a:off x="8696446" y="1085813"/>
            <a:ext cx="171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</a:t>
            </a:r>
            <a:endParaRPr lang="en-US" altLang="ko-KR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636E32C-0AEA-6429-0D67-892F773C6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56587"/>
              </p:ext>
            </p:extLst>
          </p:nvPr>
        </p:nvGraphicFramePr>
        <p:xfrm>
          <a:off x="1712088" y="1905885"/>
          <a:ext cx="1850463" cy="854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3526">
                  <a:extLst>
                    <a:ext uri="{9D8B030D-6E8A-4147-A177-3AD203B41FA5}">
                      <a16:colId xmlns:a16="http://schemas.microsoft.com/office/drawing/2014/main" val="3266398769"/>
                    </a:ext>
                  </a:extLst>
                </a:gridCol>
                <a:gridCol w="926937">
                  <a:extLst>
                    <a:ext uri="{9D8B030D-6E8A-4147-A177-3AD203B41FA5}">
                      <a16:colId xmlns:a16="http://schemas.microsoft.com/office/drawing/2014/main" val="2715698149"/>
                    </a:ext>
                  </a:extLst>
                </a:gridCol>
              </a:tblGrid>
              <a:tr h="42706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2463"/>
                  </a:ext>
                </a:extLst>
              </a:tr>
              <a:tr h="427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YOLOv8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0.351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1471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5627995-9897-B146-37B7-427C4B7F9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489292"/>
              </p:ext>
            </p:extLst>
          </p:nvPr>
        </p:nvGraphicFramePr>
        <p:xfrm>
          <a:off x="5028528" y="1759107"/>
          <a:ext cx="2134943" cy="9760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65504">
                  <a:extLst>
                    <a:ext uri="{9D8B030D-6E8A-4147-A177-3AD203B41FA5}">
                      <a16:colId xmlns:a16="http://schemas.microsoft.com/office/drawing/2014/main" val="3266398769"/>
                    </a:ext>
                  </a:extLst>
                </a:gridCol>
                <a:gridCol w="1069439">
                  <a:extLst>
                    <a:ext uri="{9D8B030D-6E8A-4147-A177-3AD203B41FA5}">
                      <a16:colId xmlns:a16="http://schemas.microsoft.com/office/drawing/2014/main" val="2715698149"/>
                    </a:ext>
                  </a:extLst>
                </a:gridCol>
              </a:tblGrid>
              <a:tr h="3253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2463"/>
                  </a:ext>
                </a:extLst>
              </a:tr>
              <a:tr h="325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YOLOv8</a:t>
                      </a:r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0.713</a:t>
                      </a:r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14712"/>
                  </a:ext>
                </a:extLst>
              </a:tr>
              <a:tr h="325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DETECTRON2</a:t>
                      </a:r>
                      <a:endParaRPr lang="ko-KR" altLang="en-US" sz="11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0.848</a:t>
                      </a:r>
                      <a:endParaRPr lang="ko-KR" altLang="en-US" sz="12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58348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771C3E8-483C-826C-785B-3488DC72A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592932"/>
              </p:ext>
            </p:extLst>
          </p:nvPr>
        </p:nvGraphicFramePr>
        <p:xfrm>
          <a:off x="8716034" y="1648054"/>
          <a:ext cx="1825955" cy="14039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1294">
                  <a:extLst>
                    <a:ext uri="{9D8B030D-6E8A-4147-A177-3AD203B41FA5}">
                      <a16:colId xmlns:a16="http://schemas.microsoft.com/office/drawing/2014/main" val="3266398769"/>
                    </a:ext>
                  </a:extLst>
                </a:gridCol>
                <a:gridCol w="914661">
                  <a:extLst>
                    <a:ext uri="{9D8B030D-6E8A-4147-A177-3AD203B41FA5}">
                      <a16:colId xmlns:a16="http://schemas.microsoft.com/office/drawing/2014/main" val="2715698149"/>
                    </a:ext>
                  </a:extLst>
                </a:gridCol>
              </a:tblGrid>
              <a:tr h="35097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2463"/>
                  </a:ext>
                </a:extLst>
              </a:tr>
              <a:tr h="350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YOLOv8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0.961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14712"/>
                  </a:ext>
                </a:extLst>
              </a:tr>
              <a:tr h="350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YOLOv7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0.976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2439"/>
                  </a:ext>
                </a:extLst>
              </a:tr>
              <a:tr h="350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YOLOv5</a:t>
                      </a:r>
                      <a:endParaRPr lang="ko-KR" altLang="en-US" sz="1400" b="1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0.963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32599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CB1A1A7-B5A4-8114-4E22-11D3968B0600}"/>
              </a:ext>
            </a:extLst>
          </p:cNvPr>
          <p:cNvGrpSpPr/>
          <p:nvPr/>
        </p:nvGrpSpPr>
        <p:grpSpPr>
          <a:xfrm>
            <a:off x="1290848" y="3434794"/>
            <a:ext cx="2544277" cy="2382880"/>
            <a:chOff x="1290848" y="3434794"/>
            <a:chExt cx="2544277" cy="23828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BA6FAC-DD1C-54D5-8D60-A53BBC2F01F7}"/>
                </a:ext>
              </a:extLst>
            </p:cNvPr>
            <p:cNvSpPr txBox="1"/>
            <p:nvPr/>
          </p:nvSpPr>
          <p:spPr>
            <a:xfrm>
              <a:off x="1290848" y="3434794"/>
              <a:ext cx="2544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전처리</a:t>
              </a:r>
              <a:endParaRPr lang="ko-KR" altLang="en-US" sz="36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" name="곱하기 기호 4">
              <a:extLst>
                <a:ext uri="{FF2B5EF4-FFF2-40B4-BE49-F238E27FC236}">
                  <a16:creationId xmlns:a16="http://schemas.microsoft.com/office/drawing/2014/main" id="{D86D6692-B94F-2256-7CE9-C1B3013394B6}"/>
                </a:ext>
              </a:extLst>
            </p:cNvPr>
            <p:cNvSpPr/>
            <p:nvPr/>
          </p:nvSpPr>
          <p:spPr>
            <a:xfrm>
              <a:off x="1764491" y="4220682"/>
              <a:ext cx="1596992" cy="1596992"/>
            </a:xfrm>
            <a:prstGeom prst="mathMultiply">
              <a:avLst>
                <a:gd name="adj1" fmla="val 198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5631370-529F-D0BF-7ED5-6386AE165DC2}"/>
              </a:ext>
            </a:extLst>
          </p:cNvPr>
          <p:cNvGrpSpPr/>
          <p:nvPr/>
        </p:nvGrpSpPr>
        <p:grpSpPr>
          <a:xfrm>
            <a:off x="4823067" y="3399586"/>
            <a:ext cx="2544277" cy="2228018"/>
            <a:chOff x="4823067" y="3399586"/>
            <a:chExt cx="2544277" cy="22280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B3CD3D-ADCC-8ED5-33E7-E7CF5482766B}"/>
                </a:ext>
              </a:extLst>
            </p:cNvPr>
            <p:cNvSpPr txBox="1"/>
            <p:nvPr/>
          </p:nvSpPr>
          <p:spPr>
            <a:xfrm>
              <a:off x="4823067" y="3399586"/>
              <a:ext cx="2544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 증강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라벨링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조정</a:t>
              </a:r>
            </a:p>
          </p:txBody>
        </p:sp>
        <p:sp>
          <p:nvSpPr>
            <p:cNvPr id="14" name="원형: 비어 있음 13">
              <a:extLst>
                <a:ext uri="{FF2B5EF4-FFF2-40B4-BE49-F238E27FC236}">
                  <a16:creationId xmlns:a16="http://schemas.microsoft.com/office/drawing/2014/main" id="{29D5E5E5-0F57-6654-9C97-CDA01276A6DB}"/>
                </a:ext>
              </a:extLst>
            </p:cNvPr>
            <p:cNvSpPr/>
            <p:nvPr/>
          </p:nvSpPr>
          <p:spPr>
            <a:xfrm>
              <a:off x="5481713" y="4399030"/>
              <a:ext cx="1228574" cy="1228574"/>
            </a:xfrm>
            <a:prstGeom prst="donut">
              <a:avLst>
                <a:gd name="adj" fmla="val 206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DBE432E-7331-A4F6-665D-6E98B3B3E2D9}"/>
              </a:ext>
            </a:extLst>
          </p:cNvPr>
          <p:cNvSpPr txBox="1"/>
          <p:nvPr/>
        </p:nvSpPr>
        <p:spPr>
          <a:xfrm>
            <a:off x="6547515" y="2506549"/>
            <a:ext cx="1625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7E9A3EB-E0D3-59FD-3DD1-04947806FB9E}"/>
              </a:ext>
            </a:extLst>
          </p:cNvPr>
          <p:cNvGrpSpPr/>
          <p:nvPr/>
        </p:nvGrpSpPr>
        <p:grpSpPr>
          <a:xfrm>
            <a:off x="8356872" y="3240921"/>
            <a:ext cx="2544277" cy="2386683"/>
            <a:chOff x="8356872" y="3240921"/>
            <a:chExt cx="2544277" cy="2386683"/>
          </a:xfrm>
        </p:grpSpPr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666EE632-CD4E-68F3-62DC-058EA53B3AA5}"/>
                </a:ext>
              </a:extLst>
            </p:cNvPr>
            <p:cNvSpPr/>
            <p:nvPr/>
          </p:nvSpPr>
          <p:spPr>
            <a:xfrm>
              <a:off x="9014723" y="4399030"/>
              <a:ext cx="1228574" cy="1228574"/>
            </a:xfrm>
            <a:prstGeom prst="donut">
              <a:avLst>
                <a:gd name="adj" fmla="val 206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228C9-BEFF-6FDA-20C6-89F53C9BA995}"/>
                </a:ext>
              </a:extLst>
            </p:cNvPr>
            <p:cNvSpPr txBox="1"/>
            <p:nvPr/>
          </p:nvSpPr>
          <p:spPr>
            <a:xfrm>
              <a:off x="8356872" y="3240921"/>
              <a:ext cx="25442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 증강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라벨링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조정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하이퍼파라미터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조정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D7C92E-3357-EF7C-C9E9-0C56C37B0FD9}"/>
              </a:ext>
            </a:extLst>
          </p:cNvPr>
          <p:cNvSpPr txBox="1"/>
          <p:nvPr/>
        </p:nvSpPr>
        <p:spPr>
          <a:xfrm>
            <a:off x="9948254" y="2448158"/>
            <a:ext cx="181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50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 내외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2BD40C-23B6-CEFF-072B-AFF2250CE083}"/>
              </a:ext>
            </a:extLst>
          </p:cNvPr>
          <p:cNvSpPr txBox="1"/>
          <p:nvPr/>
        </p:nvSpPr>
        <p:spPr>
          <a:xfrm>
            <a:off x="9948254" y="1936693"/>
            <a:ext cx="190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소요시간</a:t>
            </a:r>
            <a:endParaRPr lang="en-US" altLang="ko-KR" sz="1200" b="1" dirty="0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 내외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02F69B-D4E7-6383-B151-5182A1F3A697}"/>
              </a:ext>
            </a:extLst>
          </p:cNvPr>
          <p:cNvSpPr txBox="1"/>
          <p:nvPr/>
        </p:nvSpPr>
        <p:spPr>
          <a:xfrm>
            <a:off x="9904447" y="2821436"/>
            <a:ext cx="1905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 내외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E6B6B-4B1F-893B-CF62-11258F620E4B}"/>
              </a:ext>
            </a:extLst>
          </p:cNvPr>
          <p:cNvSpPr txBox="1"/>
          <p:nvPr/>
        </p:nvSpPr>
        <p:spPr>
          <a:xfrm>
            <a:off x="6547515" y="2032358"/>
            <a:ext cx="190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소요시간</a:t>
            </a:r>
            <a:endParaRPr lang="en-US" altLang="ko-KR" sz="1200" b="1" dirty="0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 내외</a:t>
            </a:r>
          </a:p>
        </p:txBody>
      </p:sp>
    </p:spTree>
    <p:extLst>
      <p:ext uri="{BB962C8B-B14F-4D97-AF65-F5344CB8AC3E}">
        <p14:creationId xmlns:p14="http://schemas.microsoft.com/office/powerpoint/2010/main" val="331896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E8376E5-7CE1-5F77-2C00-6634974A9C8A}"/>
              </a:ext>
            </a:extLst>
          </p:cNvPr>
          <p:cNvCxnSpPr>
            <a:cxnSpLocks/>
          </p:cNvCxnSpPr>
          <p:nvPr/>
        </p:nvCxnSpPr>
        <p:spPr>
          <a:xfrm>
            <a:off x="8751094" y="2493819"/>
            <a:ext cx="0" cy="240010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50351C3-3EF9-83E8-8BD7-BFCE58E42D48}"/>
              </a:ext>
            </a:extLst>
          </p:cNvPr>
          <p:cNvSpPr/>
          <p:nvPr/>
        </p:nvSpPr>
        <p:spPr>
          <a:xfrm>
            <a:off x="7743825" y="1514475"/>
            <a:ext cx="2014538" cy="912390"/>
          </a:xfrm>
          <a:prstGeom prst="roundRect">
            <a:avLst/>
          </a:prstGeom>
          <a:solidFill>
            <a:srgbClr val="9DB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YOLOv8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mAP50 : 0.713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3CF539B-7584-73FE-6887-2EDACC68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12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모델 28" descr="Recycle">
                <a:extLst>
                  <a:ext uri="{FF2B5EF4-FFF2-40B4-BE49-F238E27FC236}">
                    <a16:creationId xmlns:a16="http://schemas.microsoft.com/office/drawing/2014/main" id="{A4CD0188-D4E4-FA06-5F2C-35A5E522D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9670028"/>
                  </p:ext>
                </p:extLst>
              </p:nvPr>
            </p:nvGraphicFramePr>
            <p:xfrm>
              <a:off x="2271780" y="1905371"/>
              <a:ext cx="3823427" cy="35337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23427" cy="3533792"/>
                    </a:xfrm>
                    <a:prstGeom prst="rect">
                      <a:avLst/>
                    </a:prstGeom>
                  </am3d:spPr>
                  <am3d:camera>
                    <am3d:pos x="0" y="0" z="649660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21828" d="1000000"/>
                    <am3d:preTrans dx="2" dy="-17360034" dz="-1824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89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모델 28" descr="Recycle">
                <a:extLst>
                  <a:ext uri="{FF2B5EF4-FFF2-40B4-BE49-F238E27FC236}">
                    <a16:creationId xmlns:a16="http://schemas.microsoft.com/office/drawing/2014/main" id="{A4CD0188-D4E4-FA06-5F2C-35A5E522D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1780" y="1905371"/>
                <a:ext cx="3823427" cy="353379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제목 1">
            <a:extLst>
              <a:ext uri="{FF2B5EF4-FFF2-40B4-BE49-F238E27FC236}">
                <a16:creationId xmlns:a16="http://schemas.microsoft.com/office/drawing/2014/main" id="{F8739628-F83B-BED6-06AD-CA7F56B22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리셋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E11A9A-DC85-FE23-AD0E-3CBF5FDF946C}"/>
              </a:ext>
            </a:extLst>
          </p:cNvPr>
          <p:cNvSpPr txBox="1"/>
          <p:nvPr/>
        </p:nvSpPr>
        <p:spPr>
          <a:xfrm>
            <a:off x="7113597" y="3210602"/>
            <a:ext cx="324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유형별로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바운딩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 재조정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 재정의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6BFCA5-2A62-CD5F-BEE1-E05342AC3571}"/>
              </a:ext>
            </a:extLst>
          </p:cNvPr>
          <p:cNvGrpSpPr/>
          <p:nvPr/>
        </p:nvGrpSpPr>
        <p:grpSpPr>
          <a:xfrm>
            <a:off x="7743825" y="4332750"/>
            <a:ext cx="2503466" cy="1497309"/>
            <a:chOff x="7743825" y="4332750"/>
            <a:chExt cx="2503466" cy="149730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F71DB1B-2E02-1DD4-BF4D-5599C3C05B2F}"/>
                </a:ext>
              </a:extLst>
            </p:cNvPr>
            <p:cNvSpPr/>
            <p:nvPr/>
          </p:nvSpPr>
          <p:spPr>
            <a:xfrm>
              <a:off x="7743825" y="4917669"/>
              <a:ext cx="2014538" cy="912390"/>
            </a:xfrm>
            <a:prstGeom prst="roundRect">
              <a:avLst/>
            </a:prstGeom>
            <a:solidFill>
              <a:srgbClr val="9DB0E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YOLOv8 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mAP50 : </a:t>
              </a:r>
              <a:r>
                <a:rPr lang="en-US" altLang="ko-KR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0.775</a:t>
              </a:r>
            </a:p>
          </p:txBody>
        </p:sp>
        <p:sp>
          <p:nvSpPr>
            <p:cNvPr id="38" name="화살표: 위쪽 37">
              <a:extLst>
                <a:ext uri="{FF2B5EF4-FFF2-40B4-BE49-F238E27FC236}">
                  <a16:creationId xmlns:a16="http://schemas.microsoft.com/office/drawing/2014/main" id="{AE1FA3EE-7ABC-8F54-8A14-20B1F622D0BB}"/>
                </a:ext>
              </a:extLst>
            </p:cNvPr>
            <p:cNvSpPr/>
            <p:nvPr/>
          </p:nvSpPr>
          <p:spPr>
            <a:xfrm>
              <a:off x="9269435" y="4332750"/>
              <a:ext cx="977856" cy="92333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4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409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E0633-39F3-2AC3-E736-2189DA61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증강 실패 사례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3CF539B-7584-73FE-6887-2EDACC68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13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04F77D9-0C6A-F5C8-025C-45544E498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2" t="5692" r="212" b="42683"/>
          <a:stretch/>
        </p:blipFill>
        <p:spPr>
          <a:xfrm>
            <a:off x="3252796" y="1700212"/>
            <a:ext cx="2132989" cy="22930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375A85B-926E-5D7B-3027-1743B1676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4" r="48529" b="42561"/>
          <a:stretch/>
        </p:blipFill>
        <p:spPr>
          <a:xfrm>
            <a:off x="990532" y="1700212"/>
            <a:ext cx="2262265" cy="22930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3409E9A-411F-2E0D-B6C1-F6E48571C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39" r="48529"/>
          <a:stretch/>
        </p:blipFill>
        <p:spPr>
          <a:xfrm>
            <a:off x="990531" y="3993288"/>
            <a:ext cx="2262264" cy="18864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16208BA-38B8-E530-6B7D-8743A633F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2" t="57317" r="212" b="212"/>
          <a:stretch/>
        </p:blipFill>
        <p:spPr>
          <a:xfrm>
            <a:off x="3252796" y="3986938"/>
            <a:ext cx="2132989" cy="1886472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3CEE8-5AD9-17CB-03AD-F771FFD6B4AC}"/>
              </a:ext>
            </a:extLst>
          </p:cNvPr>
          <p:cNvSpPr/>
          <p:nvPr/>
        </p:nvSpPr>
        <p:spPr>
          <a:xfrm>
            <a:off x="7730330" y="3080898"/>
            <a:ext cx="2014538" cy="912390"/>
          </a:xfrm>
          <a:prstGeom prst="roundRect">
            <a:avLst/>
          </a:prstGeom>
          <a:solidFill>
            <a:srgbClr val="9DB0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YOLOv8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mAP50 :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0.7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0.4</a:t>
            </a:r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7DAD6C08-99B8-8A1E-45D0-2AC01EC20047}"/>
              </a:ext>
            </a:extLst>
          </p:cNvPr>
          <p:cNvSpPr/>
          <p:nvPr/>
        </p:nvSpPr>
        <p:spPr>
          <a:xfrm flipV="1">
            <a:off x="9302628" y="3612417"/>
            <a:ext cx="884479" cy="798753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C31B9B-C965-DBC9-4901-3750E855F088}"/>
              </a:ext>
            </a:extLst>
          </p:cNvPr>
          <p:cNvSpPr txBox="1"/>
          <p:nvPr/>
        </p:nvSpPr>
        <p:spPr>
          <a:xfrm>
            <a:off x="1707114" y="6199045"/>
            <a:ext cx="299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셋 이미지를 </a:t>
            </a:r>
            <a:r>
              <a:rPr lang="ko-KR" altLang="en-US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크롭화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7349C0-BA26-A23D-CD0B-B6143533134C}"/>
              </a:ext>
            </a:extLst>
          </p:cNvPr>
          <p:cNvSpPr txBox="1"/>
          <p:nvPr/>
        </p:nvSpPr>
        <p:spPr>
          <a:xfrm>
            <a:off x="7094367" y="4485267"/>
            <a:ext cx="3286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바운딩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 및 결함 자체가 분리되어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모델이 이를 인식하기 어렵다 판단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90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03477 -0.03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-1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278 L 0.02526 -0.0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10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718 L -0.02539 0.02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17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301 L 0.0194 0.021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E0633-39F3-2AC3-E736-2189DA61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증강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6C9CA2-1D28-18FD-CCF3-C466FA247262}"/>
              </a:ext>
            </a:extLst>
          </p:cNvPr>
          <p:cNvGrpSpPr/>
          <p:nvPr/>
        </p:nvGrpSpPr>
        <p:grpSpPr>
          <a:xfrm>
            <a:off x="30915" y="2785142"/>
            <a:ext cx="6763239" cy="2805481"/>
            <a:chOff x="120910" y="1281677"/>
            <a:chExt cx="6763239" cy="28054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8EAA02-A4A8-AF58-65E5-5F5A34339AAA}"/>
                </a:ext>
              </a:extLst>
            </p:cNvPr>
            <p:cNvSpPr txBox="1"/>
            <p:nvPr/>
          </p:nvSpPr>
          <p:spPr>
            <a:xfrm>
              <a:off x="4143828" y="3717826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결함 요소들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A51F98A-5C89-4107-6CEF-EB34F8916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10" y="1281677"/>
              <a:ext cx="2272018" cy="227201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AFB043-9E43-1D33-D76D-54213F05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6708" y="1281677"/>
              <a:ext cx="1112239" cy="231570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5A94AF-F09E-7FA8-32BA-D62E8B070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409" y="1602303"/>
              <a:ext cx="1217591" cy="165000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1DC31D-A25F-EDEB-EA55-7B17E861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0375" y="1926347"/>
              <a:ext cx="1423774" cy="10019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45C309-8EA6-153A-342A-5885EAFBD52B}"/>
                </a:ext>
              </a:extLst>
            </p:cNvPr>
            <p:cNvSpPr txBox="1"/>
            <p:nvPr/>
          </p:nvSpPr>
          <p:spPr>
            <a:xfrm>
              <a:off x="952989" y="360672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원본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A49FEE-2983-3EF9-3830-15C3CA074FA9}"/>
                </a:ext>
              </a:extLst>
            </p:cNvPr>
            <p:cNvCxnSpPr/>
            <p:nvPr/>
          </p:nvCxnSpPr>
          <p:spPr>
            <a:xfrm>
              <a:off x="2664239" y="2237666"/>
              <a:ext cx="0" cy="36004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DB56FD-0934-609E-B10B-99F6FFFCC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806" y="2417686"/>
              <a:ext cx="33886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78B185-0A21-D7FF-1925-D88B11EABD63}"/>
              </a:ext>
            </a:extLst>
          </p:cNvPr>
          <p:cNvGrpSpPr/>
          <p:nvPr/>
        </p:nvGrpSpPr>
        <p:grpSpPr>
          <a:xfrm>
            <a:off x="608975" y="1794332"/>
            <a:ext cx="4851802" cy="4253638"/>
            <a:chOff x="637121" y="4055181"/>
            <a:chExt cx="4851802" cy="425363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818D8F-5961-3471-E54B-6B72E910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9339" y="4055181"/>
              <a:ext cx="3829584" cy="38263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7DAC27-A442-C60D-8022-A9D03466F657}"/>
                </a:ext>
              </a:extLst>
            </p:cNvPr>
            <p:cNvSpPr txBox="1"/>
            <p:nvPr/>
          </p:nvSpPr>
          <p:spPr>
            <a:xfrm>
              <a:off x="2797100" y="7939487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합성된 이미지</a:t>
              </a:r>
            </a:p>
          </p:txBody>
        </p:sp>
        <p:sp>
          <p:nvSpPr>
            <p:cNvPr id="15" name="같음 기호 14">
              <a:extLst>
                <a:ext uri="{FF2B5EF4-FFF2-40B4-BE49-F238E27FC236}">
                  <a16:creationId xmlns:a16="http://schemas.microsoft.com/office/drawing/2014/main" id="{3595ADC2-1BC5-62E7-92EE-F07724836D4B}"/>
                </a:ext>
              </a:extLst>
            </p:cNvPr>
            <p:cNvSpPr/>
            <p:nvPr/>
          </p:nvSpPr>
          <p:spPr>
            <a:xfrm>
              <a:off x="637121" y="5647778"/>
              <a:ext cx="750907" cy="600726"/>
            </a:xfrm>
            <a:prstGeom prst="mathEqual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A24221-1946-0391-F7F0-A6F91CBB17FA}"/>
              </a:ext>
            </a:extLst>
          </p:cNvPr>
          <p:cNvSpPr txBox="1"/>
          <p:nvPr/>
        </p:nvSpPr>
        <p:spPr>
          <a:xfrm>
            <a:off x="8247853" y="5488219"/>
            <a:ext cx="2593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색조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채도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밝기 옵션으로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 증강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(ROBOFLOW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활용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3CF539B-7584-73FE-6887-2EDACC68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14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1A12895-A966-FDA6-1319-489295620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055" y="1544543"/>
            <a:ext cx="4724748" cy="362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B09D3D-BDF8-7D04-8783-A3B9A7C66FD8}"/>
              </a:ext>
            </a:extLst>
          </p:cNvPr>
          <p:cNvSpPr txBox="1"/>
          <p:nvPr/>
        </p:nvSpPr>
        <p:spPr>
          <a:xfrm>
            <a:off x="229423" y="93261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9DB0E4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1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9DB0E4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528DF-C7A6-B7AA-A3B3-F01BF40B28C6}"/>
              </a:ext>
            </a:extLst>
          </p:cNvPr>
          <p:cNvSpPr txBox="1"/>
          <p:nvPr/>
        </p:nvSpPr>
        <p:spPr>
          <a:xfrm>
            <a:off x="7109145" y="932617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9DB0E4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2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9DB0E4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2AD8DD-25F6-501D-C011-C8F956663DB1}"/>
              </a:ext>
            </a:extLst>
          </p:cNvPr>
          <p:cNvGrpSpPr/>
          <p:nvPr/>
        </p:nvGrpSpPr>
        <p:grpSpPr>
          <a:xfrm>
            <a:off x="4963003" y="5313457"/>
            <a:ext cx="2264407" cy="1354329"/>
            <a:chOff x="7743825" y="4332750"/>
            <a:chExt cx="2503466" cy="149730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531C7EA-8FA7-C4AD-3D44-E5A115D30EA1}"/>
                </a:ext>
              </a:extLst>
            </p:cNvPr>
            <p:cNvSpPr/>
            <p:nvPr/>
          </p:nvSpPr>
          <p:spPr>
            <a:xfrm>
              <a:off x="7743825" y="4917669"/>
              <a:ext cx="2014538" cy="912390"/>
            </a:xfrm>
            <a:prstGeom prst="roundRect">
              <a:avLst/>
            </a:prstGeom>
            <a:solidFill>
              <a:srgbClr val="9DB0E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YOLOv8 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mAP50 :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0.775 </a:t>
              </a:r>
              <a:r>
                <a:rPr lang="ko-KR" alt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0.884</a:t>
              </a:r>
            </a:p>
          </p:txBody>
        </p:sp>
        <p:sp>
          <p:nvSpPr>
            <p:cNvPr id="19" name="화살표: 위쪽 18">
              <a:extLst>
                <a:ext uri="{FF2B5EF4-FFF2-40B4-BE49-F238E27FC236}">
                  <a16:creationId xmlns:a16="http://schemas.microsoft.com/office/drawing/2014/main" id="{F96CABB0-A681-1D99-8C46-BFEB301067D4}"/>
                </a:ext>
              </a:extLst>
            </p:cNvPr>
            <p:cNvSpPr/>
            <p:nvPr/>
          </p:nvSpPr>
          <p:spPr>
            <a:xfrm>
              <a:off x="9269435" y="4332750"/>
              <a:ext cx="977856" cy="92333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B9F115F-7F6E-E1A1-0714-687797947388}"/>
              </a:ext>
            </a:extLst>
          </p:cNvPr>
          <p:cNvSpPr txBox="1"/>
          <p:nvPr/>
        </p:nvSpPr>
        <p:spPr>
          <a:xfrm>
            <a:off x="6652961" y="6216003"/>
            <a:ext cx="1625404" cy="430887"/>
          </a:xfrm>
          <a:prstGeom prst="rect">
            <a:avLst/>
          </a:prstGeom>
          <a:solidFill>
            <a:srgbClr val="1E74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이물 결함</a:t>
            </a:r>
            <a:r>
              <a:rPr lang="en-US" altLang="ko-KR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(long)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 </a:t>
            </a:r>
            <a:r>
              <a:rPr lang="ko-KR" altLang="en-US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대략 </a:t>
            </a:r>
            <a:r>
              <a:rPr lang="en-US" altLang="ko-KR" sz="1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0.6</a:t>
            </a:r>
            <a:endParaRPr lang="ko-KR" altLang="en-US" sz="11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69938-4EF8-C293-77D2-1CDD1E60DB5A}"/>
              </a:ext>
            </a:extLst>
          </p:cNvPr>
          <p:cNvSpPr txBox="1"/>
          <p:nvPr/>
        </p:nvSpPr>
        <p:spPr>
          <a:xfrm>
            <a:off x="10376442" y="1379538"/>
            <a:ext cx="1409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(*ROBOFLOW </a:t>
            </a:r>
            <a:r>
              <a:rPr lang="ko-KR" altLang="en-US" sz="11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  <a:r>
              <a:rPr lang="en-US" altLang="ko-KR" sz="11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61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BCF29AC-9FDC-7E4C-0556-9A764F3D34DB}"/>
              </a:ext>
            </a:extLst>
          </p:cNvPr>
          <p:cNvSpPr/>
          <p:nvPr/>
        </p:nvSpPr>
        <p:spPr>
          <a:xfrm>
            <a:off x="7072219" y="2061061"/>
            <a:ext cx="3313216" cy="24039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CB99DB4-BB42-3C02-3FB4-4928D873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 BOUNDING BOX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재조정 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31371-39E6-2593-7651-EF36691FA0A9}"/>
              </a:ext>
            </a:extLst>
          </p:cNvPr>
          <p:cNvSpPr txBox="1"/>
          <p:nvPr/>
        </p:nvSpPr>
        <p:spPr>
          <a:xfrm>
            <a:off x="763045" y="4648893"/>
            <a:ext cx="16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멀티 박스 형식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7D21E2E-43B7-BB93-0D5C-43C152C1B829}"/>
              </a:ext>
            </a:extLst>
          </p:cNvPr>
          <p:cNvSpPr/>
          <p:nvPr/>
        </p:nvSpPr>
        <p:spPr>
          <a:xfrm>
            <a:off x="2146982" y="3090999"/>
            <a:ext cx="512961" cy="461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9FEA3177-1F03-F269-1092-E445A87F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15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5154FD7-9FBE-6211-2530-4D1922FE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06" y="2531147"/>
            <a:ext cx="762106" cy="15813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0798A8-A130-5F12-07EC-83077DF75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80" y="2420121"/>
            <a:ext cx="762106" cy="19147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47600F-9D58-8AA1-C2D0-5FEC43391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285" y="2238736"/>
            <a:ext cx="943107" cy="2219635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B49FE0E-BE7D-2454-89A2-0A1F7B6BBBE5}"/>
              </a:ext>
            </a:extLst>
          </p:cNvPr>
          <p:cNvSpPr/>
          <p:nvPr/>
        </p:nvSpPr>
        <p:spPr>
          <a:xfrm>
            <a:off x="3763740" y="3090999"/>
            <a:ext cx="512961" cy="461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878FD9-0B07-A362-A38C-F1B001A2155A}"/>
              </a:ext>
            </a:extLst>
          </p:cNvPr>
          <p:cNvSpPr txBox="1"/>
          <p:nvPr/>
        </p:nvSpPr>
        <p:spPr>
          <a:xfrm>
            <a:off x="2521986" y="4645959"/>
            <a:ext cx="137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테두리 형식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90A867-EE5C-9F66-3E10-C470E1FC39FE}"/>
              </a:ext>
            </a:extLst>
          </p:cNvPr>
          <p:cNvSpPr txBox="1"/>
          <p:nvPr/>
        </p:nvSpPr>
        <p:spPr>
          <a:xfrm>
            <a:off x="4223691" y="4651600"/>
            <a:ext cx="137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박스 형식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79C651-FA20-B1DA-6041-40B1C72641D4}"/>
              </a:ext>
            </a:extLst>
          </p:cNvPr>
          <p:cNvSpPr txBox="1"/>
          <p:nvPr/>
        </p:nvSpPr>
        <p:spPr>
          <a:xfrm>
            <a:off x="7579990" y="2309368"/>
            <a:ext cx="2315217" cy="523220"/>
          </a:xfrm>
          <a:prstGeom prst="rect">
            <a:avLst/>
          </a:prstGeom>
          <a:solidFill>
            <a:srgbClr val="1E74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이물 결함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(long)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 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대략 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0.6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04D4FC-443E-70B3-38D4-F24145CB6FFD}"/>
              </a:ext>
            </a:extLst>
          </p:cNvPr>
          <p:cNvSpPr txBox="1"/>
          <p:nvPr/>
        </p:nvSpPr>
        <p:spPr>
          <a:xfrm>
            <a:off x="7574441" y="3679952"/>
            <a:ext cx="2315217" cy="523220"/>
          </a:xfrm>
          <a:prstGeom prst="rect">
            <a:avLst/>
          </a:prstGeom>
          <a:solidFill>
            <a:srgbClr val="1E74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이물 결함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(long)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 </a:t>
            </a:r>
            <a:r>
              <a:rPr lang="en-US" altLang="ko-KR" sz="1400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0.995</a:t>
            </a:r>
            <a:endParaRPr lang="ko-KR" altLang="en-US" sz="1400" dirty="0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5906EBFF-D3EB-7304-C72F-FF9FA0567141}"/>
              </a:ext>
            </a:extLst>
          </p:cNvPr>
          <p:cNvSpPr/>
          <p:nvPr/>
        </p:nvSpPr>
        <p:spPr>
          <a:xfrm>
            <a:off x="9472798" y="3290829"/>
            <a:ext cx="609353" cy="60901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7D4ABF-EBFC-6BA4-D807-E7FC01C8D101}"/>
              </a:ext>
            </a:extLst>
          </p:cNvPr>
          <p:cNvGrpSpPr/>
          <p:nvPr/>
        </p:nvGrpSpPr>
        <p:grpSpPr>
          <a:xfrm>
            <a:off x="7817744" y="4914136"/>
            <a:ext cx="2264407" cy="1354329"/>
            <a:chOff x="7743825" y="4332750"/>
            <a:chExt cx="2503466" cy="149730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8CAFBD8-8AE2-6472-5970-83D0E1217EE2}"/>
                </a:ext>
              </a:extLst>
            </p:cNvPr>
            <p:cNvSpPr/>
            <p:nvPr/>
          </p:nvSpPr>
          <p:spPr>
            <a:xfrm>
              <a:off x="7743825" y="4917669"/>
              <a:ext cx="2014538" cy="912390"/>
            </a:xfrm>
            <a:prstGeom prst="roundRect">
              <a:avLst/>
            </a:prstGeom>
            <a:solidFill>
              <a:srgbClr val="9DB0E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YOLOv8 </a:t>
              </a:r>
              <a:r>
                <a:rPr lang="ko-KR" altLang="en-US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기준</a:t>
              </a:r>
              <a:endPara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mAP50 :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0.884 </a:t>
              </a:r>
              <a:r>
                <a:rPr lang="ko-KR" alt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→</a:t>
              </a:r>
              <a:r>
                <a:rPr lang="en-US" altLang="ko-KR" dirty="0">
                  <a:solidFill>
                    <a:srgbClr val="FF000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  <a:highlight>
                    <a:srgbClr val="FFFF00"/>
                  </a:highligh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0.959</a:t>
              </a:r>
            </a:p>
          </p:txBody>
        </p:sp>
        <p:sp>
          <p:nvSpPr>
            <p:cNvPr id="38" name="화살표: 위쪽 37">
              <a:extLst>
                <a:ext uri="{FF2B5EF4-FFF2-40B4-BE49-F238E27FC236}">
                  <a16:creationId xmlns:a16="http://schemas.microsoft.com/office/drawing/2014/main" id="{25BD3BF6-2458-B8D0-6CBE-8D036800B2DE}"/>
                </a:ext>
              </a:extLst>
            </p:cNvPr>
            <p:cNvSpPr/>
            <p:nvPr/>
          </p:nvSpPr>
          <p:spPr>
            <a:xfrm>
              <a:off x="9269435" y="4332750"/>
              <a:ext cx="977856" cy="92333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80114A9-926E-DAEF-DF8D-50FDCF29F0FE}"/>
              </a:ext>
            </a:extLst>
          </p:cNvPr>
          <p:cNvCxnSpPr>
            <a:cxnSpLocks/>
          </p:cNvCxnSpPr>
          <p:nvPr/>
        </p:nvCxnSpPr>
        <p:spPr>
          <a:xfrm>
            <a:off x="8737599" y="2925899"/>
            <a:ext cx="0" cy="674265"/>
          </a:xfrm>
          <a:prstGeom prst="straightConnector1">
            <a:avLst/>
          </a:prstGeom>
          <a:ln w="38100">
            <a:solidFill>
              <a:srgbClr val="1E745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86E9ED-A703-B9C1-5B3D-CD8CA7A01B90}"/>
              </a:ext>
            </a:extLst>
          </p:cNvPr>
          <p:cNvSpPr txBox="1"/>
          <p:nvPr/>
        </p:nvSpPr>
        <p:spPr>
          <a:xfrm>
            <a:off x="3302752" y="6611779"/>
            <a:ext cx="8928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(*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00" i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iou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보통 탐지된 객체 영역 대비 실제 영역으로 계산되는데</a:t>
            </a:r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이러한 </a:t>
            </a:r>
            <a:r>
              <a:rPr lang="en-US" altLang="ko-KR" sz="1000" i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iou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수치가 높아지면 해당 객체의 정밀도가 높아지고</a:t>
            </a:r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평균 정밀도 수치인 </a:t>
            </a:r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 </a:t>
            </a:r>
            <a:r>
              <a:rPr lang="ko-KR" altLang="en-US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또한 높이지게 됨</a:t>
            </a:r>
            <a:r>
              <a:rPr lang="en-US" altLang="ko-KR" sz="10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000" i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63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16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A069F0-555B-A43F-408A-32E45D43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57" y="1234225"/>
            <a:ext cx="4615622" cy="463415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6DE6B9E-7CB2-2A05-0C1A-DC66671E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 </a:t>
            </a:r>
            <a:r>
              <a:rPr lang="ko-KR" altLang="en-US" sz="20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하이퍼파라미터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조정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endParaRPr lang="ko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C5AA1-1225-BAE4-A41B-4AAE891EB1DB}"/>
              </a:ext>
            </a:extLst>
          </p:cNvPr>
          <p:cNvSpPr txBox="1"/>
          <p:nvPr/>
        </p:nvSpPr>
        <p:spPr>
          <a:xfrm>
            <a:off x="1678368" y="5963259"/>
            <a:ext cx="30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 박스가 크게 잡히는 문제점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B21ACB-84BB-01E2-4816-26ADDEF5F5F1}"/>
              </a:ext>
            </a:extLst>
          </p:cNvPr>
          <p:cNvGrpSpPr/>
          <p:nvPr/>
        </p:nvGrpSpPr>
        <p:grpSpPr>
          <a:xfrm>
            <a:off x="7799317" y="6357165"/>
            <a:ext cx="2368734" cy="335152"/>
            <a:chOff x="4913612" y="6317673"/>
            <a:chExt cx="2368734" cy="4594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08147D-3462-1898-6871-C4C3B9865706}"/>
                </a:ext>
              </a:extLst>
            </p:cNvPr>
            <p:cNvSpPr txBox="1"/>
            <p:nvPr/>
          </p:nvSpPr>
          <p:spPr>
            <a:xfrm>
              <a:off x="4913612" y="6357536"/>
              <a:ext cx="2368734" cy="3797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YOLOv8 : 0.001 </a:t>
              </a:r>
              <a:r>
                <a: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→</a:t>
              </a:r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2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0.00015</a:t>
              </a:r>
            </a:p>
          </p:txBody>
        </p:sp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4DC5A80D-05FE-8E2C-8C6C-A36BD19CC26D}"/>
                </a:ext>
              </a:extLst>
            </p:cNvPr>
            <p:cNvSpPr/>
            <p:nvPr/>
          </p:nvSpPr>
          <p:spPr>
            <a:xfrm>
              <a:off x="5011387" y="6317673"/>
              <a:ext cx="2173184" cy="459491"/>
            </a:xfrm>
            <a:prstGeom prst="bracketPair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93484E-1ADF-A2E5-21F2-D68CBB9C53B5}"/>
              </a:ext>
            </a:extLst>
          </p:cNvPr>
          <p:cNvSpPr txBox="1"/>
          <p:nvPr/>
        </p:nvSpPr>
        <p:spPr>
          <a:xfrm>
            <a:off x="6103835" y="5963259"/>
            <a:ext cx="576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하이퍼파라미터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Weight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decay(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가중치 감소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수치 조정으로 해결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E65469-67B2-6938-E181-CCED61B8D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23" y="1234225"/>
            <a:ext cx="4615622" cy="46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17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ECDA38-8F69-B086-209D-1AF3340E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증식 </a:t>
            </a:r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옵션별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성능 비교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 YOLOv8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4B74DCB-1EB3-16EF-09BD-82440709E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527971"/>
              </p:ext>
            </p:extLst>
          </p:nvPr>
        </p:nvGraphicFramePr>
        <p:xfrm>
          <a:off x="3409568" y="2310895"/>
          <a:ext cx="2441778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889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0889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0.908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61A59F-A03D-1247-1682-1019B2E534DD}"/>
              </a:ext>
            </a:extLst>
          </p:cNvPr>
          <p:cNvSpPr txBox="1"/>
          <p:nvPr/>
        </p:nvSpPr>
        <p:spPr>
          <a:xfrm>
            <a:off x="3908332" y="3335148"/>
            <a:ext cx="1444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색변환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FF58815-D826-7868-5AB8-FF8B44F3E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895648"/>
              </p:ext>
            </p:extLst>
          </p:nvPr>
        </p:nvGraphicFramePr>
        <p:xfrm>
          <a:off x="6286446" y="2310895"/>
          <a:ext cx="2450856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428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5428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0.905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0.938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76F92C-483B-F478-F899-40A412557C19}"/>
              </a:ext>
            </a:extLst>
          </p:cNvPr>
          <p:cNvSpPr txBox="1"/>
          <p:nvPr/>
        </p:nvSpPr>
        <p:spPr>
          <a:xfrm>
            <a:off x="6789749" y="3335148"/>
            <a:ext cx="1444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노이즈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2AEBED-6408-E24B-92ED-1725E1292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220990"/>
              </p:ext>
            </p:extLst>
          </p:nvPr>
        </p:nvGraphicFramePr>
        <p:xfrm>
          <a:off x="9172402" y="2310895"/>
          <a:ext cx="2441256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628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0628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0.947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450A18-68C1-B1A4-A4DF-C3A449ECA104}"/>
              </a:ext>
            </a:extLst>
          </p:cNvPr>
          <p:cNvSpPr txBox="1"/>
          <p:nvPr/>
        </p:nvSpPr>
        <p:spPr>
          <a:xfrm>
            <a:off x="9670905" y="3335148"/>
            <a:ext cx="1444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합성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540A7C-D3A4-DCC0-77A6-DE49CB692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562185"/>
              </p:ext>
            </p:extLst>
          </p:nvPr>
        </p:nvGraphicFramePr>
        <p:xfrm>
          <a:off x="532690" y="2317475"/>
          <a:ext cx="2441778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889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0889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0.951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0.945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0EA866C-D129-963E-A650-C086EBA01C05}"/>
              </a:ext>
            </a:extLst>
          </p:cNvPr>
          <p:cNvSpPr txBox="1"/>
          <p:nvPr/>
        </p:nvSpPr>
        <p:spPr>
          <a:xfrm>
            <a:off x="1031454" y="3353603"/>
            <a:ext cx="1444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회전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뒤집기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EBC23-D893-31FC-1497-7B371C60C9A4}"/>
              </a:ext>
            </a:extLst>
          </p:cNvPr>
          <p:cNvSpPr txBox="1"/>
          <p:nvPr/>
        </p:nvSpPr>
        <p:spPr>
          <a:xfrm>
            <a:off x="4981683" y="2850049"/>
            <a:ext cx="110161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과적합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발생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05C08-077B-FAA8-BB12-844D456C4E73}"/>
              </a:ext>
            </a:extLst>
          </p:cNvPr>
          <p:cNvSpPr txBox="1"/>
          <p:nvPr/>
        </p:nvSpPr>
        <p:spPr>
          <a:xfrm>
            <a:off x="7853236" y="2850049"/>
            <a:ext cx="110161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과적합</a:t>
            </a:r>
            <a:r>
              <a:rPr lang="ko-KR" altLang="en-US" sz="1200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발생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A809083-FC59-94D3-4B26-1911D3386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03997"/>
              </p:ext>
            </p:extLst>
          </p:nvPr>
        </p:nvGraphicFramePr>
        <p:xfrm>
          <a:off x="4875111" y="4239471"/>
          <a:ext cx="2441778" cy="1013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889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1220889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VALIDATION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0.956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TEST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0.948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89BC9C3-3B77-38B7-CE27-5E653B6B7A69}"/>
              </a:ext>
            </a:extLst>
          </p:cNvPr>
          <p:cNvSpPr txBox="1"/>
          <p:nvPr/>
        </p:nvSpPr>
        <p:spPr>
          <a:xfrm>
            <a:off x="4875111" y="5275599"/>
            <a:ext cx="244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회전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뒤집기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색변환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합성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3AF8EE-E8F9-FDF6-848D-0EFB8231792C}"/>
              </a:ext>
            </a:extLst>
          </p:cNvPr>
          <p:cNvSpPr txBox="1"/>
          <p:nvPr/>
        </p:nvSpPr>
        <p:spPr>
          <a:xfrm>
            <a:off x="6433491" y="4774249"/>
            <a:ext cx="110161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과적합</a:t>
            </a:r>
            <a:r>
              <a:rPr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해소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7DC485-FEE2-E913-66CC-FD4FA87C148B}"/>
              </a:ext>
            </a:extLst>
          </p:cNvPr>
          <p:cNvSpPr/>
          <p:nvPr/>
        </p:nvSpPr>
        <p:spPr>
          <a:xfrm>
            <a:off x="3158836" y="2042556"/>
            <a:ext cx="2937164" cy="164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7466BA-899E-7D45-32BD-EBF882DE9335}"/>
              </a:ext>
            </a:extLst>
          </p:cNvPr>
          <p:cNvSpPr/>
          <p:nvPr/>
        </p:nvSpPr>
        <p:spPr>
          <a:xfrm>
            <a:off x="6093346" y="2042556"/>
            <a:ext cx="2937164" cy="164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17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18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3C67C8-0B1A-743C-C0BE-3A360E6E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726" y="189434"/>
            <a:ext cx="287696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모델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AC2016-BFC7-BFA3-DFD2-1305EEE4B656}"/>
              </a:ext>
            </a:extLst>
          </p:cNvPr>
          <p:cNvGrpSpPr/>
          <p:nvPr/>
        </p:nvGrpSpPr>
        <p:grpSpPr>
          <a:xfrm>
            <a:off x="1495489" y="3303227"/>
            <a:ext cx="3918720" cy="3279648"/>
            <a:chOff x="3771539" y="2428946"/>
            <a:chExt cx="3918720" cy="327964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CD6AD9A-E58C-21FB-BB75-0910DD7D72D6}"/>
                </a:ext>
              </a:extLst>
            </p:cNvPr>
            <p:cNvSpPr/>
            <p:nvPr/>
          </p:nvSpPr>
          <p:spPr>
            <a:xfrm>
              <a:off x="3771539" y="2428946"/>
              <a:ext cx="3918720" cy="3279648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BBCF7-E9DE-859C-492B-E9D53137B4FE}"/>
                </a:ext>
              </a:extLst>
            </p:cNvPr>
            <p:cNvSpPr txBox="1"/>
            <p:nvPr/>
          </p:nvSpPr>
          <p:spPr>
            <a:xfrm>
              <a:off x="4390758" y="2762579"/>
              <a:ext cx="2680279" cy="2612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batch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64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weight_decay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0.00015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patience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30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momentum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0.9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epochs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100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lr0(</a:t>
              </a:r>
              <a:r>
                <a:rPr lang="ko-KR" altLang="en-US" sz="14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초기학습률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): 0.00015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B0EBAE-43D6-0AA9-668C-D95D894F7C15}"/>
              </a:ext>
            </a:extLst>
          </p:cNvPr>
          <p:cNvSpPr txBox="1"/>
          <p:nvPr/>
        </p:nvSpPr>
        <p:spPr>
          <a:xfrm>
            <a:off x="2380676" y="3118561"/>
            <a:ext cx="214834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하이퍼파라미터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1191B-337D-1B10-668F-F8127CA772B9}"/>
              </a:ext>
            </a:extLst>
          </p:cNvPr>
          <p:cNvSpPr txBox="1"/>
          <p:nvPr/>
        </p:nvSpPr>
        <p:spPr>
          <a:xfrm>
            <a:off x="6156424" y="2779983"/>
            <a:ext cx="2060179" cy="369332"/>
          </a:xfrm>
          <a:prstGeom prst="rect">
            <a:avLst/>
          </a:prstGeom>
          <a:solidFill>
            <a:srgbClr val="FFC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클래스별 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mAP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5F3EE-8189-8043-C98E-159B3D5E958E}"/>
              </a:ext>
            </a:extLst>
          </p:cNvPr>
          <p:cNvSpPr txBox="1"/>
          <p:nvPr/>
        </p:nvSpPr>
        <p:spPr>
          <a:xfrm>
            <a:off x="9118015" y="3516786"/>
            <a:ext cx="1366080" cy="369332"/>
          </a:xfrm>
          <a:prstGeom prst="rect">
            <a:avLst/>
          </a:prstGeom>
          <a:solidFill>
            <a:srgbClr val="FFC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mAP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별 수치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94BA6C-DCC3-A5F4-E889-ADF30C99A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63906"/>
              </p:ext>
            </p:extLst>
          </p:nvPr>
        </p:nvGraphicFramePr>
        <p:xfrm>
          <a:off x="5964832" y="3310292"/>
          <a:ext cx="2441778" cy="342673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3926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813926">
                  <a:extLst>
                    <a:ext uri="{9D8B030D-6E8A-4147-A177-3AD203B41FA5}">
                      <a16:colId xmlns:a16="http://schemas.microsoft.com/office/drawing/2014/main" val="815025890"/>
                    </a:ext>
                  </a:extLst>
                </a:gridCol>
                <a:gridCol w="813926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mAP50-95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block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080406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circle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77602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cut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62328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dot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1086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Empty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407682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long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862262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round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68494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slope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181456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square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Thickness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476CD-0E1C-322D-A0C4-C7746518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332522"/>
              </p:ext>
            </p:extLst>
          </p:nvPr>
        </p:nvGraphicFramePr>
        <p:xfrm>
          <a:off x="8957233" y="4138963"/>
          <a:ext cx="1687644" cy="135068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43822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843822">
                  <a:extLst>
                    <a:ext uri="{9D8B030D-6E8A-4147-A177-3AD203B41FA5}">
                      <a16:colId xmlns:a16="http://schemas.microsoft.com/office/drawing/2014/main" val="3543708464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50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75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mAP50-95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7716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A655A65-3C6E-711A-1E8C-9E408F1D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431" y="1314338"/>
            <a:ext cx="6668431" cy="132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6E6DFA-D668-62CF-15F2-2B4A65E50FD1}"/>
              </a:ext>
            </a:extLst>
          </p:cNvPr>
          <p:cNvSpPr txBox="1"/>
          <p:nvPr/>
        </p:nvSpPr>
        <p:spPr>
          <a:xfrm>
            <a:off x="5026689" y="1003250"/>
            <a:ext cx="1996060" cy="369332"/>
          </a:xfrm>
          <a:prstGeom prst="rect">
            <a:avLst/>
          </a:prstGeom>
          <a:solidFill>
            <a:srgbClr val="FFC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데이터셋 구성 비율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42718-9976-C2B7-1C0A-8AF9F366ADB3}"/>
              </a:ext>
            </a:extLst>
          </p:cNvPr>
          <p:cNvSpPr txBox="1"/>
          <p:nvPr/>
        </p:nvSpPr>
        <p:spPr>
          <a:xfrm>
            <a:off x="369703" y="2237547"/>
            <a:ext cx="1886176" cy="11079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선정 기준</a:t>
            </a:r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 탐지 성능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걸리는 시간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일반화 능력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245DB-20F5-CFBB-A921-2DDCAA5269A5}"/>
              </a:ext>
            </a:extLst>
          </p:cNvPr>
          <p:cNvGrpSpPr/>
          <p:nvPr/>
        </p:nvGrpSpPr>
        <p:grpSpPr>
          <a:xfrm>
            <a:off x="218048" y="1160598"/>
            <a:ext cx="2152324" cy="838699"/>
            <a:chOff x="1367448" y="1150947"/>
            <a:chExt cx="3467813" cy="135130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CB26F38-F17E-8026-8AE9-285B145D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448" y="1150947"/>
              <a:ext cx="3467813" cy="13513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515B0D-881B-1E59-B670-D37002FE001B}"/>
                </a:ext>
              </a:extLst>
            </p:cNvPr>
            <p:cNvSpPr txBox="1"/>
            <p:nvPr/>
          </p:nvSpPr>
          <p:spPr>
            <a:xfrm>
              <a:off x="3340346" y="1913477"/>
              <a:ext cx="358480" cy="4215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</a:rPr>
                <a:t>m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F0A60A7-E2E1-B35C-8EBA-F6829DF44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060" y="729721"/>
            <a:ext cx="921051" cy="21159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D41406-D82B-C549-1727-A9F0A0DC2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2040" y="729721"/>
            <a:ext cx="388128" cy="2115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1253C6-4D42-54BB-31A4-95052AFF263A}"/>
              </a:ext>
            </a:extLst>
          </p:cNvPr>
          <p:cNvSpPr txBox="1"/>
          <p:nvPr/>
        </p:nvSpPr>
        <p:spPr>
          <a:xfrm>
            <a:off x="9869149" y="298809"/>
            <a:ext cx="1996060" cy="369332"/>
          </a:xfrm>
          <a:prstGeom prst="rect">
            <a:avLst/>
          </a:prstGeom>
          <a:solidFill>
            <a:srgbClr val="FFCEB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클래스별 구성 비율</a:t>
            </a:r>
          </a:p>
        </p:txBody>
      </p:sp>
    </p:spTree>
    <p:extLst>
      <p:ext uri="{BB962C8B-B14F-4D97-AF65-F5344CB8AC3E}">
        <p14:creationId xmlns:p14="http://schemas.microsoft.com/office/powerpoint/2010/main" val="21207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6EA4EDF-48A6-BB81-E69A-114A88458A6E}"/>
              </a:ext>
            </a:extLst>
          </p:cNvPr>
          <p:cNvSpPr/>
          <p:nvPr/>
        </p:nvSpPr>
        <p:spPr>
          <a:xfrm>
            <a:off x="304800" y="1767840"/>
            <a:ext cx="3918720" cy="327964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3C67C8-0B1A-743C-C0BE-3A360E6E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증강 모델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GAN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5D02D-DAF2-3C2F-C149-87E97A66A897}"/>
              </a:ext>
            </a:extLst>
          </p:cNvPr>
          <p:cNvSpPr txBox="1"/>
          <p:nvPr/>
        </p:nvSpPr>
        <p:spPr>
          <a:xfrm>
            <a:off x="567341" y="4510174"/>
            <a:ext cx="342593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이미지의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GAN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결과값</a:t>
            </a:r>
            <a:endParaRPr lang="ko-KR" altLang="en-US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4455EB4-254E-1F15-51F2-331B0A454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89862"/>
              </p:ext>
            </p:extLst>
          </p:nvPr>
        </p:nvGraphicFramePr>
        <p:xfrm>
          <a:off x="10629309" y="2623400"/>
          <a:ext cx="774334" cy="1688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334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</a:tblGrid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CycleGAN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StyleGAN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01851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PGGAN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ProGAN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77163"/>
                  </a:ext>
                </a:extLst>
              </a:tr>
              <a:tr h="3376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…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24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98B50B-E7ED-47BA-8366-C21A3B960B61}"/>
              </a:ext>
            </a:extLst>
          </p:cNvPr>
          <p:cNvSpPr txBox="1"/>
          <p:nvPr/>
        </p:nvSpPr>
        <p:spPr>
          <a:xfrm>
            <a:off x="10115600" y="438039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GAN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계열 모델들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24CCC6-329C-F1A3-9863-B047715F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2" y="3103736"/>
            <a:ext cx="990738" cy="9812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240DD1-C5C8-F500-D4CE-1913257F6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42" y="3132315"/>
            <a:ext cx="990738" cy="952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18146D-4485-B09C-F716-378014BDA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882" y="3139426"/>
            <a:ext cx="990738" cy="9621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C60808-384B-E727-12E7-C10BE2452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635" y="2002323"/>
            <a:ext cx="981212" cy="9716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990BC5-CD65-F754-6EB2-B706EF7DF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429" y="2004656"/>
            <a:ext cx="990738" cy="971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392C60-1843-5AFC-4A5D-AE8AFBA72FB6}"/>
              </a:ext>
            </a:extLst>
          </p:cNvPr>
          <p:cNvSpPr txBox="1"/>
          <p:nvPr/>
        </p:nvSpPr>
        <p:spPr>
          <a:xfrm>
            <a:off x="1195623" y="2911961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100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EE3BE-9521-8CEB-1B80-0D1E927379C2}"/>
              </a:ext>
            </a:extLst>
          </p:cNvPr>
          <p:cNvSpPr txBox="1"/>
          <p:nvPr/>
        </p:nvSpPr>
        <p:spPr>
          <a:xfrm>
            <a:off x="2565276" y="2911961"/>
            <a:ext cx="8130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150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3894F6-1F19-C383-9B52-EA296FC707B0}"/>
              </a:ext>
            </a:extLst>
          </p:cNvPr>
          <p:cNvSpPr txBox="1"/>
          <p:nvPr/>
        </p:nvSpPr>
        <p:spPr>
          <a:xfrm>
            <a:off x="597033" y="4014402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300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DBDF33-294E-BF78-232A-FB885FFAB0EB}"/>
              </a:ext>
            </a:extLst>
          </p:cNvPr>
          <p:cNvSpPr txBox="1"/>
          <p:nvPr/>
        </p:nvSpPr>
        <p:spPr>
          <a:xfrm>
            <a:off x="1864972" y="4014402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500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5E6238-B115-DC84-553C-06E15F1F8399}"/>
              </a:ext>
            </a:extLst>
          </p:cNvPr>
          <p:cNvSpPr txBox="1"/>
          <p:nvPr/>
        </p:nvSpPr>
        <p:spPr>
          <a:xfrm>
            <a:off x="3096845" y="4014402"/>
            <a:ext cx="9028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Epoch 1000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6" name="그림 25" descr="직사각형, 디자인, 예술이(가) 표시된 사진&#10;&#10;자동 생성된 설명">
            <a:extLst>
              <a:ext uri="{FF2B5EF4-FFF2-40B4-BE49-F238E27FC236}">
                <a16:creationId xmlns:a16="http://schemas.microsoft.com/office/drawing/2014/main" id="{580B07FC-9D09-2E44-DD7B-116C680999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74" y="1198142"/>
            <a:ext cx="2176148" cy="2179849"/>
          </a:xfrm>
          <a:prstGeom prst="rect">
            <a:avLst/>
          </a:prstGeom>
        </p:spPr>
      </p:pic>
      <p:pic>
        <p:nvPicPr>
          <p:cNvPr id="28" name="그림 27" descr="직사각형, 스크린샷, 디자인, 예술이(가) 표시된 사진&#10;&#10;자동 생성된 설명">
            <a:extLst>
              <a:ext uri="{FF2B5EF4-FFF2-40B4-BE49-F238E27FC236}">
                <a16:creationId xmlns:a16="http://schemas.microsoft.com/office/drawing/2014/main" id="{33BAC777-82DB-1F65-3B6F-58F4280711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84" y="4050490"/>
            <a:ext cx="2175343" cy="2175343"/>
          </a:xfrm>
          <a:prstGeom prst="rect">
            <a:avLst/>
          </a:prstGeom>
        </p:spPr>
      </p:pic>
      <p:sp>
        <p:nvSpPr>
          <p:cNvPr id="29" name="십자형 28">
            <a:extLst>
              <a:ext uri="{FF2B5EF4-FFF2-40B4-BE49-F238E27FC236}">
                <a16:creationId xmlns:a16="http://schemas.microsoft.com/office/drawing/2014/main" id="{54715083-9985-0267-0814-2AB0876CAFB3}"/>
              </a:ext>
            </a:extLst>
          </p:cNvPr>
          <p:cNvSpPr/>
          <p:nvPr/>
        </p:nvSpPr>
        <p:spPr>
          <a:xfrm>
            <a:off x="5512668" y="3509546"/>
            <a:ext cx="420060" cy="420060"/>
          </a:xfrm>
          <a:prstGeom prst="plus">
            <a:avLst>
              <a:gd name="adj" fmla="val 3080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FB3D0C-1905-135B-28EA-A1ACD8AE0BED}"/>
              </a:ext>
            </a:extLst>
          </p:cNvPr>
          <p:cNvSpPr/>
          <p:nvPr/>
        </p:nvSpPr>
        <p:spPr>
          <a:xfrm>
            <a:off x="7433361" y="2419144"/>
            <a:ext cx="2350396" cy="23503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이미지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2" name="같음 기호 31">
            <a:extLst>
              <a:ext uri="{FF2B5EF4-FFF2-40B4-BE49-F238E27FC236}">
                <a16:creationId xmlns:a16="http://schemas.microsoft.com/office/drawing/2014/main" id="{3AD0E08F-6904-1906-F09F-DB1692F0EB8F}"/>
              </a:ext>
            </a:extLst>
          </p:cNvPr>
          <p:cNvSpPr/>
          <p:nvPr/>
        </p:nvSpPr>
        <p:spPr>
          <a:xfrm>
            <a:off x="6796543" y="3423630"/>
            <a:ext cx="660980" cy="528784"/>
          </a:xfrm>
          <a:prstGeom prst="mathEqual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ADDE7D-6517-FBD1-1AB1-8DDCEEC892C6}"/>
              </a:ext>
            </a:extLst>
          </p:cNvPr>
          <p:cNvSpPr txBox="1"/>
          <p:nvPr/>
        </p:nvSpPr>
        <p:spPr>
          <a:xfrm>
            <a:off x="10322700" y="4769540"/>
            <a:ext cx="1301959" cy="4616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 해상도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소량의 데이터</a:t>
            </a:r>
          </a:p>
        </p:txBody>
      </p:sp>
    </p:spTree>
    <p:extLst>
      <p:ext uri="{BB962C8B-B14F-4D97-AF65-F5344CB8AC3E}">
        <p14:creationId xmlns:p14="http://schemas.microsoft.com/office/powerpoint/2010/main" val="27836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D98F730-7570-AFCB-D884-C4623900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/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 환경 및 활용 라이브러리</a:t>
            </a:r>
            <a:endParaRPr kumimoji="0" lang="ko-KR" altLang="en-US" sz="4000" b="1" i="0" u="none" strike="noStrike" kern="0" cap="none" spc="0" normalizeH="0" baseline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3DB66F0-45A8-709C-92C4-E181107DEA3E}"/>
              </a:ext>
            </a:extLst>
          </p:cNvPr>
          <p:cNvSpPr/>
          <p:nvPr/>
        </p:nvSpPr>
        <p:spPr>
          <a:xfrm>
            <a:off x="334567" y="1624310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E9AB944-E675-4AA6-6B49-F6CD7B700EB6}"/>
              </a:ext>
            </a:extLst>
          </p:cNvPr>
          <p:cNvSpPr/>
          <p:nvPr/>
        </p:nvSpPr>
        <p:spPr>
          <a:xfrm>
            <a:off x="1486696" y="1377348"/>
            <a:ext cx="1368150" cy="4939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분석언어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36FDE6B-38B7-5B9A-D793-5674F19A37A9}"/>
              </a:ext>
            </a:extLst>
          </p:cNvPr>
          <p:cNvSpPr/>
          <p:nvPr/>
        </p:nvSpPr>
        <p:spPr>
          <a:xfrm>
            <a:off x="4259001" y="1624310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F44B4B-4508-FDB0-4D3A-0EDB69F9A564}"/>
              </a:ext>
            </a:extLst>
          </p:cNvPr>
          <p:cNvSpPr/>
          <p:nvPr/>
        </p:nvSpPr>
        <p:spPr>
          <a:xfrm>
            <a:off x="5447133" y="1387705"/>
            <a:ext cx="1296146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908D1AB-044C-55BA-6111-D7FF115DA108}"/>
              </a:ext>
            </a:extLst>
          </p:cNvPr>
          <p:cNvSpPr/>
          <p:nvPr/>
        </p:nvSpPr>
        <p:spPr>
          <a:xfrm>
            <a:off x="8183013" y="1652918"/>
            <a:ext cx="3672408" cy="48298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EA0509-193F-3157-9070-593BB9071229}"/>
              </a:ext>
            </a:extLst>
          </p:cNvPr>
          <p:cNvSpPr/>
          <p:nvPr/>
        </p:nvSpPr>
        <p:spPr>
          <a:xfrm>
            <a:off x="9083113" y="1416313"/>
            <a:ext cx="1872209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라이브러리 및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프레임워크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2609FF-DA10-AC16-A430-24A32CAC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5" y="3603832"/>
            <a:ext cx="3221707" cy="1117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5C543F-6EDF-B858-E977-1E457775B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599" y="2027415"/>
            <a:ext cx="3087214" cy="10188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E0609-6B19-4F80-49E0-3415C11D8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56" y="3175068"/>
            <a:ext cx="1930246" cy="7828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04105E-2CA1-FE71-16B3-6DADB1F65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49" y="4399348"/>
            <a:ext cx="944415" cy="8703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3E2526-60B0-020D-18EE-A5F487C47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647" y="2025413"/>
            <a:ext cx="1471334" cy="324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C2D702-67E8-1EC2-3310-1B7ADD9CE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2071" y="2006480"/>
            <a:ext cx="1269082" cy="396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F44F98-33CA-6778-2FFD-FEB4CA5A6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0113" y="2479935"/>
            <a:ext cx="1424974" cy="5343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784607-F649-C678-9AB9-1BFFFC00B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568" y="5430711"/>
            <a:ext cx="1960578" cy="7987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34D091-A337-6D98-5C3B-1B6D3199F6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5285" y="2536856"/>
            <a:ext cx="1475868" cy="5343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D23A8F-BABD-E330-D5E9-ABB4E19254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4618" y="3043129"/>
            <a:ext cx="1226257" cy="7201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9D1897-FE12-B962-CDBA-76D5592431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3212" y="3206703"/>
            <a:ext cx="1731577" cy="5378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FACD14-93A0-CD44-0902-E01F634870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2567" y="3951101"/>
            <a:ext cx="1581089" cy="5739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C83DDF-5063-7025-377C-0EFF175491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1628" y="4055892"/>
            <a:ext cx="1818965" cy="5601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1EDB32C-4456-BD28-FFDC-6BB815D172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48530" y="5500847"/>
            <a:ext cx="793601" cy="8546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D44D81D-25D6-9885-8B6B-43FB2D112A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2394" y="4873819"/>
            <a:ext cx="2274392" cy="439799"/>
          </a:xfrm>
          <a:prstGeom prst="rect">
            <a:avLst/>
          </a:prstGeom>
        </p:spPr>
      </p:pic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0E5589F2-A4B4-8696-3BF2-B22421F3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2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CCA3A5B-6EFB-1A56-0E75-14698F565D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4335" y="4745209"/>
            <a:ext cx="1045565" cy="56727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403B50-4A6A-E346-1E5A-D433B460C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25981" y="5508864"/>
            <a:ext cx="1488377" cy="8104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E7D3D9A-A50E-F01F-79F2-CF36FCA795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1599" y="4462993"/>
            <a:ext cx="1524213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8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C3E84BC-DDDC-BAA6-DFA6-A0B93B75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122BCE6B-210F-70B3-B104-ADDEC0467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구현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(FLASK)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9" name="cut">
            <a:hlinkClick r:id="" action="ppaction://media"/>
            <a:extLst>
              <a:ext uri="{FF2B5EF4-FFF2-40B4-BE49-F238E27FC236}">
                <a16:creationId xmlns:a16="http://schemas.microsoft.com/office/drawing/2014/main" id="{5664622A-5937-81E0-60B6-177710417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5231" y="988187"/>
            <a:ext cx="7959952" cy="5459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69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1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9B937C2-BCB7-F693-EC6E-7CC7AC20D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701"/>
          <a:stretch/>
        </p:blipFill>
        <p:spPr>
          <a:xfrm>
            <a:off x="0" y="-5038"/>
            <a:ext cx="4175649" cy="686303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F80C2D-E63E-8C89-105B-E56F594AF323}"/>
              </a:ext>
            </a:extLst>
          </p:cNvPr>
          <p:cNvSpPr/>
          <p:nvPr/>
        </p:nvSpPr>
        <p:spPr>
          <a:xfrm>
            <a:off x="-3956" y="0"/>
            <a:ext cx="4175649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3F9F4-8BED-A41B-D042-48D7360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21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D71B8D7-7C1A-CF68-2613-D943724A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/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자체 평가 의견</a:t>
            </a:r>
            <a:endParaRPr kumimoji="0" lang="ko-KR" altLang="en-US" sz="4000" b="1" i="0" u="none" strike="noStrike" kern="0" cap="none" spc="0" normalizeH="0" baseline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38EAED-6EE7-A07F-B7F9-461EF929DDAF}"/>
              </a:ext>
            </a:extLst>
          </p:cNvPr>
          <p:cNvSpPr/>
          <p:nvPr/>
        </p:nvSpPr>
        <p:spPr>
          <a:xfrm>
            <a:off x="4508658" y="1151375"/>
            <a:ext cx="6571017" cy="859312"/>
          </a:xfrm>
          <a:prstGeom prst="roundRect">
            <a:avLst/>
          </a:prstGeom>
          <a:solidFill>
            <a:schemeClr val="accent6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흔하게 구할 수 있는 데이터가 아닌 반도체라는 특수한 데이터셋을 접해볼 수 있어 좋았습니다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데이터의 수가 적어 난항을 겪었지만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오히려 그로 인해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목표 성능을 끌어올리기 위해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시도들을 했던 것이 학습에 많은 도움이 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아쉬운 점은 데이터 증식이나 라벨링에 집중하느라 모델에 관한 공부가 조금 부족했다는 것이었습니다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부제목 7">
            <a:extLst>
              <a:ext uri="{FF2B5EF4-FFF2-40B4-BE49-F238E27FC236}">
                <a16:creationId xmlns:a16="http://schemas.microsoft.com/office/drawing/2014/main" id="{7C72B3CC-B9C2-6C9D-3503-56680B37F35E}"/>
              </a:ext>
            </a:extLst>
          </p:cNvPr>
          <p:cNvSpPr txBox="1">
            <a:spLocks/>
          </p:cNvSpPr>
          <p:nvPr/>
        </p:nvSpPr>
        <p:spPr>
          <a:xfrm>
            <a:off x="3379605" y="1413907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김나영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부제목 7">
            <a:extLst>
              <a:ext uri="{FF2B5EF4-FFF2-40B4-BE49-F238E27FC236}">
                <a16:creationId xmlns:a16="http://schemas.microsoft.com/office/drawing/2014/main" id="{584FBFF7-54B6-2728-CE71-FC8D38D5D724}"/>
              </a:ext>
            </a:extLst>
          </p:cNvPr>
          <p:cNvSpPr txBox="1">
            <a:spLocks/>
          </p:cNvSpPr>
          <p:nvPr/>
        </p:nvSpPr>
        <p:spPr>
          <a:xfrm>
            <a:off x="3379605" y="2566916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김예슬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부제목 7">
            <a:extLst>
              <a:ext uri="{FF2B5EF4-FFF2-40B4-BE49-F238E27FC236}">
                <a16:creationId xmlns:a16="http://schemas.microsoft.com/office/drawing/2014/main" id="{667001F5-927F-C3F3-2F53-3272E8BD0380}"/>
              </a:ext>
            </a:extLst>
          </p:cNvPr>
          <p:cNvSpPr txBox="1">
            <a:spLocks/>
          </p:cNvSpPr>
          <p:nvPr/>
        </p:nvSpPr>
        <p:spPr>
          <a:xfrm>
            <a:off x="3379605" y="3726162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손아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2F7F92FA-F227-6313-EF5D-2932BAF893F7}"/>
              </a:ext>
            </a:extLst>
          </p:cNvPr>
          <p:cNvSpPr txBox="1">
            <a:spLocks/>
          </p:cNvSpPr>
          <p:nvPr/>
        </p:nvSpPr>
        <p:spPr>
          <a:xfrm>
            <a:off x="3379605" y="4885408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최정인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부제목 7">
            <a:extLst>
              <a:ext uri="{FF2B5EF4-FFF2-40B4-BE49-F238E27FC236}">
                <a16:creationId xmlns:a16="http://schemas.microsoft.com/office/drawing/2014/main" id="{A45CB6AB-DD41-0CFF-D5D2-86283CB2AB3F}"/>
              </a:ext>
            </a:extLst>
          </p:cNvPr>
          <p:cNvSpPr txBox="1">
            <a:spLocks/>
          </p:cNvSpPr>
          <p:nvPr/>
        </p:nvSpPr>
        <p:spPr>
          <a:xfrm>
            <a:off x="3379605" y="6049948"/>
            <a:ext cx="792088" cy="346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한나영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59E3C8-7585-DE6E-FC9C-7863D0BA2CD8}"/>
              </a:ext>
            </a:extLst>
          </p:cNvPr>
          <p:cNvSpPr/>
          <p:nvPr/>
        </p:nvSpPr>
        <p:spPr>
          <a:xfrm>
            <a:off x="4508657" y="2310621"/>
            <a:ext cx="6571017" cy="859312"/>
          </a:xfrm>
          <a:prstGeom prst="roundRect">
            <a:avLst/>
          </a:prstGeom>
          <a:solidFill>
            <a:schemeClr val="bg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쉽게 접할 수 없었던 반도체 분석을 함께 고민하고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배워나갈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 있어서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의미있는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경험이었습니다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 부분에서 처음 접해보는 정보들이 많아 어려움을 겪었지만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팀원들과 함께 협력하며 조금씩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습득해나갈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 있었습니다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기회를 통해 배운 내용을 내 것으로 만들고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더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배워나가야겠다는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생각이 들었습니다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6A3F41-F811-26CE-23B8-EE0FB8882D34}"/>
              </a:ext>
            </a:extLst>
          </p:cNvPr>
          <p:cNvSpPr/>
          <p:nvPr/>
        </p:nvSpPr>
        <p:spPr>
          <a:xfrm>
            <a:off x="4508658" y="3469867"/>
            <a:ext cx="6571017" cy="859312"/>
          </a:xfrm>
          <a:prstGeom prst="roundRect">
            <a:avLst/>
          </a:prstGeom>
          <a:solidFill>
            <a:schemeClr val="accent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불량 검출 프로그램을 만들면서 전반적으로 웹 만드는 작업을 도맡아 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웹을 만들며 적용하는 모델을 모르면 안되겠다 느껴 공부를 하게 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코딩을 하며 웹을 자세히 공부한적이 없었는데 이번 프로젝트를 진행하면서 웹에 흥미를 느끼게 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딥러닝과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머신러닝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웹을 할 수 있게 되어 저의 역량을 한층 더 업그레이드 시킨 시간이었습니다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FF498B-FCDD-4A15-25A8-54B948360D6B}"/>
              </a:ext>
            </a:extLst>
          </p:cNvPr>
          <p:cNvSpPr/>
          <p:nvPr/>
        </p:nvSpPr>
        <p:spPr>
          <a:xfrm>
            <a:off x="4508656" y="4629113"/>
            <a:ext cx="6571017" cy="859312"/>
          </a:xfrm>
          <a:prstGeom prst="roundRect">
            <a:avLst/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책으로만 공부하는 것과 달리 충분히 내가 연구하고 여러 시행착오를 겪으며 오류를 해결할 수 있는 경험을 얻을 수 있었습니다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하나의  데이터를  가지고 성능 평가를 하기에 앞서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과정에서 생각 보다 많은 시간을 소요하게 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이로 인해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YOLO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 다른 모델에 대한 학습 시간을 할애하기 어려웠습니다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차후 또다른 모델을 연구해보고자 하는 학구열이 고무되었습니다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3A2CE9B-4B85-3E66-F2CD-67E3F865D9BC}"/>
              </a:ext>
            </a:extLst>
          </p:cNvPr>
          <p:cNvSpPr/>
          <p:nvPr/>
        </p:nvSpPr>
        <p:spPr>
          <a:xfrm>
            <a:off x="4508658" y="5788359"/>
            <a:ext cx="6571017" cy="859312"/>
          </a:xfrm>
          <a:prstGeom prst="roundRect">
            <a:avLst/>
          </a:prstGeom>
          <a:solidFill>
            <a:schemeClr val="bg1">
              <a:lumMod val="6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이번 프로젝트를 통해 불량품 탐지가 필요한 반도체 이미지를 입력 시 자동으로 불량품 예측해주는 프로그램을 만들어보며 지금까지 배웠던 </a:t>
            </a:r>
            <a:r>
              <a:rPr lang="ko-KR" altLang="en-US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딥러닝을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활용할 수 있어서 좋았습니다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특히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반도체에 대해 알게 된 점과 </a:t>
            </a:r>
            <a:r>
              <a:rPr lang="en-US" altLang="ko-KR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roboflow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105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openCV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웹과 객체탐지 모델들에 대해 자세히 알게 되어 좋은 경험이고 성장의 기회가 되었다고 생각합니다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899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2" name="그림 1" descr="회로, 전자제품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1656967F-6BD3-5927-B3C0-C141B3B04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0" r="1" b="5846"/>
          <a:stretch/>
        </p:blipFill>
        <p:spPr>
          <a:xfrm>
            <a:off x="0" y="0"/>
            <a:ext cx="12192000" cy="6857190"/>
          </a:xfrm>
          <a:prstGeom prst="rect">
            <a:avLst/>
          </a:prstGeom>
          <a:noFill/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8247D60-EBF4-7332-1E8B-48C19055D32F}"/>
              </a:ext>
            </a:extLst>
          </p:cNvPr>
          <p:cNvSpPr/>
          <p:nvPr/>
        </p:nvSpPr>
        <p:spPr>
          <a:xfrm>
            <a:off x="4286993" y="2573571"/>
            <a:ext cx="3618012" cy="1710047"/>
          </a:xfrm>
          <a:prstGeom prst="roundRect">
            <a:avLst/>
          </a:prstGeom>
          <a:solidFill>
            <a:srgbClr val="DFE6F7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690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3A81A-BA50-2691-6C8D-112B79F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862" y="6435789"/>
            <a:ext cx="2844799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2" name="그림 1" descr="회로, 전자제품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1656967F-6BD3-5927-B3C0-C141B3B04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0" r="1" b="5846"/>
          <a:stretch/>
        </p:blipFill>
        <p:spPr>
          <a:xfrm>
            <a:off x="0" y="0"/>
            <a:ext cx="12192000" cy="6857190"/>
          </a:xfrm>
          <a:prstGeom prst="rect">
            <a:avLst/>
          </a:prstGeom>
          <a:noFill/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8247D60-EBF4-7332-1E8B-48C19055D32F}"/>
              </a:ext>
            </a:extLst>
          </p:cNvPr>
          <p:cNvSpPr/>
          <p:nvPr/>
        </p:nvSpPr>
        <p:spPr>
          <a:xfrm>
            <a:off x="2396835" y="2573571"/>
            <a:ext cx="7398327" cy="1710047"/>
          </a:xfrm>
          <a:prstGeom prst="roundRect">
            <a:avLst/>
          </a:prstGeom>
          <a:solidFill>
            <a:srgbClr val="DFE6F7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840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12191999" cy="3429000"/>
          </a:xfrm>
          <a:prstGeom prst="rect">
            <a:avLst/>
          </a:prstGeom>
        </p:spPr>
      </p:pic>
      <p:sp>
        <p:nvSpPr>
          <p:cNvPr id="5" name="직사각형 9"/>
          <p:cNvSpPr/>
          <p:nvPr/>
        </p:nvSpPr>
        <p:spPr>
          <a:xfrm>
            <a:off x="1" y="6741"/>
            <a:ext cx="12192000" cy="3415518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0060" y="141369"/>
            <a:ext cx="2729251" cy="798753"/>
          </a:xfrm>
        </p:spPr>
        <p:txBody>
          <a:bodyPr vert="horz" lIns="99569" tIns="49785" rIns="99569" bIns="49785" anchor="ctr">
            <a:norm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l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CONTENTS</a:t>
            </a:r>
            <a:endParaRPr lang="ko-KR" altLang="en-US" sz="3600" dirty="0">
              <a:solidFill>
                <a:schemeClr val="l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DBB69D-F546-3F88-16F7-1881EBB5A562}"/>
              </a:ext>
            </a:extLst>
          </p:cNvPr>
          <p:cNvSpPr/>
          <p:nvPr/>
        </p:nvSpPr>
        <p:spPr>
          <a:xfrm>
            <a:off x="259241" y="2320515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9270" y="3194797"/>
            <a:ext cx="2710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1.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프로젝트 개요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B8CA94F-E435-29FF-5F75-B20D0A9A1417}"/>
              </a:ext>
            </a:extLst>
          </p:cNvPr>
          <p:cNvSpPr/>
          <p:nvPr/>
        </p:nvSpPr>
        <p:spPr>
          <a:xfrm>
            <a:off x="2640601" y="2330627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6"/>
          <p:cNvSpPr txBox="1"/>
          <p:nvPr/>
        </p:nvSpPr>
        <p:spPr>
          <a:xfrm>
            <a:off x="2386930" y="2986868"/>
            <a:ext cx="271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2.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프로젝트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  <a:p>
            <a:pPr lvl="0" algn="ctr">
              <a:defRPr/>
            </a:pP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팀 구성 및 역할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AE9BA7-AE54-2CD1-B5CE-0BE77C5D005C}"/>
              </a:ext>
            </a:extLst>
          </p:cNvPr>
          <p:cNvSpPr/>
          <p:nvPr/>
        </p:nvSpPr>
        <p:spPr>
          <a:xfrm>
            <a:off x="5021961" y="2333997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EE43700-D765-C6EB-2F69-ACD2FD608353}"/>
              </a:ext>
            </a:extLst>
          </p:cNvPr>
          <p:cNvSpPr/>
          <p:nvPr/>
        </p:nvSpPr>
        <p:spPr>
          <a:xfrm>
            <a:off x="7403321" y="2320157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0"/>
          <p:cNvSpPr txBox="1"/>
          <p:nvPr/>
        </p:nvSpPr>
        <p:spPr>
          <a:xfrm>
            <a:off x="4768290" y="3020242"/>
            <a:ext cx="271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3.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프로젝트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  <a:p>
            <a:pPr lvl="0" algn="ctr">
              <a:defRPr/>
            </a:pP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수행 절차 및 방법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36A5C898-FF84-44AD-9575-B9F9235D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9665A90-E5E7-47D7-5E5D-C5B528B2ADDF}"/>
              </a:ext>
            </a:extLst>
          </p:cNvPr>
          <p:cNvSpPr/>
          <p:nvPr/>
        </p:nvSpPr>
        <p:spPr>
          <a:xfrm>
            <a:off x="9784681" y="2333997"/>
            <a:ext cx="2203488" cy="22034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2"/>
          <p:cNvSpPr txBox="1"/>
          <p:nvPr/>
        </p:nvSpPr>
        <p:spPr>
          <a:xfrm>
            <a:off x="7149650" y="3013501"/>
            <a:ext cx="271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4.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프로젝트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  <a:p>
            <a:pPr lvl="0" algn="ctr">
              <a:defRPr/>
            </a:pP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수행 결과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9596FF29-5136-25AC-6463-2F9C5E6EE6CB}"/>
              </a:ext>
            </a:extLst>
          </p:cNvPr>
          <p:cNvSpPr txBox="1"/>
          <p:nvPr/>
        </p:nvSpPr>
        <p:spPr>
          <a:xfrm>
            <a:off x="9536579" y="3020242"/>
            <a:ext cx="2710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atin typeface="Microsoft GothicNeo"/>
                <a:ea typeface="Microsoft GothicNeo"/>
                <a:cs typeface="Microsoft GothicNeo"/>
              </a:rPr>
              <a:t>5. </a:t>
            </a: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자체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  <a:p>
            <a:pPr lvl="0" algn="ctr">
              <a:defRPr/>
            </a:pPr>
            <a:r>
              <a:rPr lang="ko-KR" altLang="en-US" sz="2000" b="1" dirty="0">
                <a:latin typeface="Microsoft GothicNeo"/>
                <a:ea typeface="Microsoft GothicNeo"/>
                <a:cs typeface="Microsoft GothicNeo"/>
              </a:rPr>
              <a:t>평가 의견</a:t>
            </a:r>
            <a:endParaRPr lang="en-US" altLang="ko-KR" sz="2000" b="1" dirty="0">
              <a:latin typeface="Microsoft GothicNeo"/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4595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ABB0D27-D99C-8092-8F7F-349967F1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2363469-B521-7AEE-A9E5-AB1A7A56D57E}"/>
              </a:ext>
            </a:extLst>
          </p:cNvPr>
          <p:cNvSpPr/>
          <p:nvPr/>
        </p:nvSpPr>
        <p:spPr>
          <a:xfrm>
            <a:off x="1734212" y="1409244"/>
            <a:ext cx="8721987" cy="180548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9389A3-52F1-853D-EC5F-E8360DDB0FD5}"/>
              </a:ext>
            </a:extLst>
          </p:cNvPr>
          <p:cNvSpPr/>
          <p:nvPr/>
        </p:nvSpPr>
        <p:spPr>
          <a:xfrm>
            <a:off x="2278782" y="1141202"/>
            <a:ext cx="1296144" cy="4939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목적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1114DC-755B-2B51-CA2B-C07B4D4D15A5}"/>
              </a:ext>
            </a:extLst>
          </p:cNvPr>
          <p:cNvSpPr/>
          <p:nvPr/>
        </p:nvSpPr>
        <p:spPr>
          <a:xfrm>
            <a:off x="1734211" y="3597606"/>
            <a:ext cx="8721988" cy="180548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F73010-8033-2E86-AB89-3AEAB43DEDCA}"/>
              </a:ext>
            </a:extLst>
          </p:cNvPr>
          <p:cNvSpPr/>
          <p:nvPr/>
        </p:nvSpPr>
        <p:spPr>
          <a:xfrm>
            <a:off x="2278781" y="3373450"/>
            <a:ext cx="1872209" cy="4835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6CB51-DB0B-05AF-8EF5-3E58D1B4C3FA}"/>
              </a:ext>
            </a:extLst>
          </p:cNvPr>
          <p:cNvSpPr txBox="1"/>
          <p:nvPr/>
        </p:nvSpPr>
        <p:spPr>
          <a:xfrm>
            <a:off x="2227143" y="1832468"/>
            <a:ext cx="7736124" cy="96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 탐지를 활용하여 반도체 결함 정보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개수 및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수율을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보여주는 웹 구현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124B9-29CE-1783-E3D8-66BB18AF614D}"/>
              </a:ext>
            </a:extLst>
          </p:cNvPr>
          <p:cNvSpPr txBox="1"/>
          <p:nvPr/>
        </p:nvSpPr>
        <p:spPr>
          <a:xfrm>
            <a:off x="3502918" y="3792715"/>
            <a:ext cx="5184576" cy="134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품질 검수를 통한 반도체 </a:t>
            </a:r>
            <a:r>
              <a:rPr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수율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증가</a:t>
            </a:r>
            <a:endParaRPr lang="en-US" altLang="ko-KR" sz="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EDS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과정에서의 인건비 절약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96D004-322F-B3E0-4C5B-B4BD326F4A5A}"/>
              </a:ext>
            </a:extLst>
          </p:cNvPr>
          <p:cNvGrpSpPr/>
          <p:nvPr/>
        </p:nvGrpSpPr>
        <p:grpSpPr>
          <a:xfrm>
            <a:off x="3231028" y="5712636"/>
            <a:ext cx="5456466" cy="954107"/>
            <a:chOff x="2610058" y="5636513"/>
            <a:chExt cx="5456466" cy="95410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E86E18-7092-B65E-FE95-DF944E50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0058" y="5904954"/>
              <a:ext cx="1252900" cy="57158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D63D414-B60A-27B2-E0BE-10B8FB9882AB}"/>
                </a:ext>
              </a:extLst>
            </p:cNvPr>
            <p:cNvGrpSpPr/>
            <p:nvPr/>
          </p:nvGrpSpPr>
          <p:grpSpPr>
            <a:xfrm>
              <a:off x="2694549" y="5636513"/>
              <a:ext cx="5371975" cy="954107"/>
              <a:chOff x="2505486" y="5682513"/>
              <a:chExt cx="5371975" cy="954107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A31B4CD9-653B-DFE1-15FC-34A148DA780C}"/>
                  </a:ext>
                </a:extLst>
              </p:cNvPr>
              <p:cNvSpPr/>
              <p:nvPr/>
            </p:nvSpPr>
            <p:spPr>
              <a:xfrm>
                <a:off x="2505486" y="5849531"/>
                <a:ext cx="1116124" cy="62006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D827E6-DE4C-FEAB-73BC-3926E733E178}"/>
                  </a:ext>
                </a:extLst>
              </p:cNvPr>
              <p:cNvSpPr txBox="1"/>
              <p:nvPr/>
            </p:nvSpPr>
            <p:spPr>
              <a:xfrm>
                <a:off x="3673895" y="5682513"/>
                <a:ext cx="4203566" cy="9541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반도체 제조 과정의</a:t>
                </a:r>
                <a:endParaRPr lang="en-US" altLang="ko-KR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algn="ctr"/>
                <a:r>
                  <a:rPr lang="ko-KR" altLang="en-US" sz="28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효율성과 생산성 향상</a:t>
                </a:r>
              </a:p>
            </p:txBody>
          </p:sp>
        </p:grp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18F95C7-6E59-91FA-8A16-AC20D060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4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2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361B57F-2924-CE0C-5F06-060739D67192}"/>
              </a:ext>
            </a:extLst>
          </p:cNvPr>
          <p:cNvSpPr/>
          <p:nvPr/>
        </p:nvSpPr>
        <p:spPr>
          <a:xfrm>
            <a:off x="4370119" y="5757342"/>
            <a:ext cx="4603669" cy="1107278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E4E6075-7922-9E3A-0522-67227CC41DFD}"/>
              </a:ext>
            </a:extLst>
          </p:cNvPr>
          <p:cNvSpPr/>
          <p:nvPr/>
        </p:nvSpPr>
        <p:spPr>
          <a:xfrm>
            <a:off x="4370119" y="4537098"/>
            <a:ext cx="4603669" cy="1107278"/>
          </a:xfrm>
          <a:prstGeom prst="round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D2C3EFB-5654-1A1D-07B3-771DF58F4448}"/>
              </a:ext>
            </a:extLst>
          </p:cNvPr>
          <p:cNvSpPr/>
          <p:nvPr/>
        </p:nvSpPr>
        <p:spPr>
          <a:xfrm>
            <a:off x="4370119" y="3316854"/>
            <a:ext cx="4603669" cy="1107278"/>
          </a:xfrm>
          <a:prstGeom prst="roundRect">
            <a:avLst/>
          </a:prstGeom>
          <a:solidFill>
            <a:srgbClr val="1E745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EB23619-7B97-23B8-FDB6-E3EBB180355D}"/>
              </a:ext>
            </a:extLst>
          </p:cNvPr>
          <p:cNvSpPr/>
          <p:nvPr/>
        </p:nvSpPr>
        <p:spPr>
          <a:xfrm>
            <a:off x="4370119" y="2083190"/>
            <a:ext cx="4603669" cy="1107278"/>
          </a:xfrm>
          <a:prstGeom prst="round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A962214-B09B-3A27-59AE-9C468E9EC7A5}"/>
              </a:ext>
            </a:extLst>
          </p:cNvPr>
          <p:cNvSpPr/>
          <p:nvPr/>
        </p:nvSpPr>
        <p:spPr>
          <a:xfrm>
            <a:off x="4370119" y="858222"/>
            <a:ext cx="4603669" cy="1107278"/>
          </a:xfrm>
          <a:prstGeom prst="roundRect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30345-F7C2-3363-6047-76CCBE752D78}"/>
              </a:ext>
            </a:extLst>
          </p:cNvPr>
          <p:cNvSpPr/>
          <p:nvPr/>
        </p:nvSpPr>
        <p:spPr>
          <a:xfrm>
            <a:off x="0" y="0"/>
            <a:ext cx="3218213" cy="6858000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34812F-F695-F69E-2CBA-4F00D3C8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739" y="118182"/>
            <a:ext cx="3948938" cy="798753"/>
          </a:xfrm>
        </p:spPr>
        <p:txBody>
          <a:bodyPr/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 구성 및 역할</a:t>
            </a:r>
            <a:endParaRPr kumimoji="0" lang="ko-KR" altLang="en-US" sz="4000" b="1" i="0" u="none" strike="noStrike" kern="0" cap="none" spc="0" normalizeH="0" baseline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ED126-0D09-D35D-68BB-F6006743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5A4C4-F03A-9FB1-07C3-365418CFD664}"/>
              </a:ext>
            </a:extLst>
          </p:cNvPr>
          <p:cNvSpPr txBox="1"/>
          <p:nvPr/>
        </p:nvSpPr>
        <p:spPr>
          <a:xfrm>
            <a:off x="2635869" y="1179595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김나영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62575-D305-C4E8-5B85-D1E0EE788F77}"/>
              </a:ext>
            </a:extLst>
          </p:cNvPr>
          <p:cNvSpPr txBox="1"/>
          <p:nvPr/>
        </p:nvSpPr>
        <p:spPr>
          <a:xfrm>
            <a:off x="2635869" y="2406700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김예슬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F129B-C061-38BB-8393-F251EBFD4BA2}"/>
              </a:ext>
            </a:extLst>
          </p:cNvPr>
          <p:cNvSpPr txBox="1"/>
          <p:nvPr/>
        </p:nvSpPr>
        <p:spPr>
          <a:xfrm>
            <a:off x="2635869" y="4859905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DE68C-D1BC-FE27-5F1B-A31306C461B8}"/>
              </a:ext>
            </a:extLst>
          </p:cNvPr>
          <p:cNvSpPr txBox="1"/>
          <p:nvPr/>
        </p:nvSpPr>
        <p:spPr>
          <a:xfrm>
            <a:off x="2635869" y="3633805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손아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01CAE-7D2B-9B06-CECC-6E4B5F6FD4E2}"/>
              </a:ext>
            </a:extLst>
          </p:cNvPr>
          <p:cNvSpPr txBox="1"/>
          <p:nvPr/>
        </p:nvSpPr>
        <p:spPr>
          <a:xfrm>
            <a:off x="2635869" y="6086005"/>
            <a:ext cx="11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한나영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2E0A5-A5FE-30EC-7F61-02F9ACA34413}"/>
              </a:ext>
            </a:extLst>
          </p:cNvPr>
          <p:cNvSpPr txBox="1"/>
          <p:nvPr/>
        </p:nvSpPr>
        <p:spPr>
          <a:xfrm>
            <a:off x="4595299" y="1284022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및 자료조사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3C019-A57F-3717-9844-2DACE07B2749}"/>
              </a:ext>
            </a:extLst>
          </p:cNvPr>
          <p:cNvSpPr txBox="1"/>
          <p:nvPr/>
        </p:nvSpPr>
        <p:spPr>
          <a:xfrm>
            <a:off x="4595299" y="1597685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어노테이션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로보플로우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42948-35A3-B0C8-3909-93736C208FBA}"/>
              </a:ext>
            </a:extLst>
          </p:cNvPr>
          <p:cNvSpPr txBox="1"/>
          <p:nvPr/>
        </p:nvSpPr>
        <p:spPr>
          <a:xfrm>
            <a:off x="4595288" y="6181092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증식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(OpenCV)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9C28F-9C01-DB0B-0D88-C12D19E1BC1B}"/>
              </a:ext>
            </a:extLst>
          </p:cNvPr>
          <p:cNvSpPr txBox="1"/>
          <p:nvPr/>
        </p:nvSpPr>
        <p:spPr>
          <a:xfrm>
            <a:off x="4595296" y="3558778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서비스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B99CAF-47F0-BA6B-357D-46F96E4F3C31}"/>
              </a:ext>
            </a:extLst>
          </p:cNvPr>
          <p:cNvSpPr txBox="1"/>
          <p:nvPr/>
        </p:nvSpPr>
        <p:spPr>
          <a:xfrm>
            <a:off x="4595298" y="4593989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A51B3-676F-861E-C5C2-AE2DD7553CD8}"/>
              </a:ext>
            </a:extLst>
          </p:cNvPr>
          <p:cNvSpPr txBox="1"/>
          <p:nvPr/>
        </p:nvSpPr>
        <p:spPr>
          <a:xfrm>
            <a:off x="4595286" y="5233480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PPT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제작 및 발표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504E87-9B4F-FFE5-F067-6DEC689BA5B9}"/>
              </a:ext>
            </a:extLst>
          </p:cNvPr>
          <p:cNvSpPr txBox="1"/>
          <p:nvPr/>
        </p:nvSpPr>
        <p:spPr>
          <a:xfrm>
            <a:off x="4595283" y="5861439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서비스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7796E-2C6C-C75B-1DF3-E2FFBFE583EB}"/>
              </a:ext>
            </a:extLst>
          </p:cNvPr>
          <p:cNvSpPr txBox="1"/>
          <p:nvPr/>
        </p:nvSpPr>
        <p:spPr>
          <a:xfrm>
            <a:off x="4595299" y="964369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68B7A-3F00-B49C-200F-3845E8DA50C1}"/>
              </a:ext>
            </a:extLst>
          </p:cNvPr>
          <p:cNvSpPr txBox="1"/>
          <p:nvPr/>
        </p:nvSpPr>
        <p:spPr>
          <a:xfrm>
            <a:off x="4595293" y="2356416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및 자료조사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5CF02-59CD-F528-004B-D79765C22959}"/>
              </a:ext>
            </a:extLst>
          </p:cNvPr>
          <p:cNvSpPr txBox="1"/>
          <p:nvPr/>
        </p:nvSpPr>
        <p:spPr>
          <a:xfrm>
            <a:off x="4595286" y="2675075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어노테이션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로보플로우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82B00-22F1-8CD9-1A24-5D4D3ADAB133}"/>
              </a:ext>
            </a:extLst>
          </p:cNvPr>
          <p:cNvSpPr txBox="1"/>
          <p:nvPr/>
        </p:nvSpPr>
        <p:spPr>
          <a:xfrm>
            <a:off x="4595293" y="3883827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및 자료조사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100671-23A5-FA8D-0C13-FFA6EB8ABEF5}"/>
              </a:ext>
            </a:extLst>
          </p:cNvPr>
          <p:cNvSpPr txBox="1"/>
          <p:nvPr/>
        </p:nvSpPr>
        <p:spPr>
          <a:xfrm>
            <a:off x="4595286" y="4914874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및 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어노테이션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로보플로우</a:t>
            </a:r>
            <a:r>
              <a:rPr lang="en-US" altLang="ko-KR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DFAEA-E902-2C3A-A188-4E7669FFBEBD}"/>
              </a:ext>
            </a:extLst>
          </p:cNvPr>
          <p:cNvSpPr txBox="1"/>
          <p:nvPr/>
        </p:nvSpPr>
        <p:spPr>
          <a:xfrm>
            <a:off x="4595293" y="6490927"/>
            <a:ext cx="331366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및 자료조사</a:t>
            </a:r>
          </a:p>
        </p:txBody>
      </p:sp>
    </p:spTree>
    <p:extLst>
      <p:ext uri="{BB962C8B-B14F-4D97-AF65-F5344CB8AC3E}">
        <p14:creationId xmlns:p14="http://schemas.microsoft.com/office/powerpoint/2010/main" val="175878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42EBF1-29F5-B1AB-539C-8EA86EF1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공정 소개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60F22-6085-2E4B-BB62-052C221F7D3A}"/>
              </a:ext>
            </a:extLst>
          </p:cNvPr>
          <p:cNvSpPr txBox="1"/>
          <p:nvPr/>
        </p:nvSpPr>
        <p:spPr>
          <a:xfrm>
            <a:off x="6415926" y="6546201"/>
            <a:ext cx="4912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(* 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웨이퍼 </a:t>
            </a:r>
            <a:r>
              <a:rPr lang="en-US" altLang="ko-KR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: </a:t>
            </a:r>
            <a:r>
              <a:rPr lang="ko-KR" altLang="en-US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반도체 직접회로를 만드는데 사용하는 주재료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1100" b="0" i="1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B7692F-D8D0-490F-A93B-2740643E4552}"/>
              </a:ext>
            </a:extLst>
          </p:cNvPr>
          <p:cNvCxnSpPr/>
          <p:nvPr/>
        </p:nvCxnSpPr>
        <p:spPr>
          <a:xfrm>
            <a:off x="1353787" y="4008513"/>
            <a:ext cx="8610600" cy="0"/>
          </a:xfrm>
          <a:prstGeom prst="line">
            <a:avLst/>
          </a:prstGeom>
          <a:ln w="38100">
            <a:solidFill>
              <a:srgbClr val="03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98A994C-3405-916C-EFC1-2F232AF7570C}"/>
              </a:ext>
            </a:extLst>
          </p:cNvPr>
          <p:cNvCxnSpPr>
            <a:cxnSpLocks/>
          </p:cNvCxnSpPr>
          <p:nvPr/>
        </p:nvCxnSpPr>
        <p:spPr>
          <a:xfrm flipV="1">
            <a:off x="10045639" y="2292111"/>
            <a:ext cx="6026" cy="1903709"/>
          </a:xfrm>
          <a:prstGeom prst="line">
            <a:avLst/>
          </a:prstGeom>
          <a:ln w="38100">
            <a:solidFill>
              <a:srgbClr val="03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E6ABCC3-7ABA-3E10-6155-09544F112A90}"/>
              </a:ext>
            </a:extLst>
          </p:cNvPr>
          <p:cNvCxnSpPr/>
          <p:nvPr/>
        </p:nvCxnSpPr>
        <p:spPr>
          <a:xfrm>
            <a:off x="1219200" y="2503239"/>
            <a:ext cx="8610600" cy="0"/>
          </a:xfrm>
          <a:prstGeom prst="line">
            <a:avLst/>
          </a:prstGeom>
          <a:ln w="38100">
            <a:solidFill>
              <a:srgbClr val="03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다른 페이지 연결선 4">
            <a:extLst>
              <a:ext uri="{FF2B5EF4-FFF2-40B4-BE49-F238E27FC236}">
                <a16:creationId xmlns:a16="http://schemas.microsoft.com/office/drawing/2014/main" id="{835261A3-3021-F0F4-D6C5-ACBD7A298637}"/>
              </a:ext>
            </a:extLst>
          </p:cNvPr>
          <p:cNvSpPr/>
          <p:nvPr/>
        </p:nvSpPr>
        <p:spPr>
          <a:xfrm rot="16200000">
            <a:off x="1365604" y="1400874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6B8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C38AC-7F7E-7EE3-EF7D-E5B4636F124A}"/>
              </a:ext>
            </a:extLst>
          </p:cNvPr>
          <p:cNvSpPr txBox="1"/>
          <p:nvPr/>
        </p:nvSpPr>
        <p:spPr>
          <a:xfrm>
            <a:off x="825542" y="2341007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제조</a:t>
            </a:r>
          </a:p>
        </p:txBody>
      </p:sp>
      <p:sp>
        <p:nvSpPr>
          <p:cNvPr id="7" name="순서도: 다른 페이지 연결선 6">
            <a:extLst>
              <a:ext uri="{FF2B5EF4-FFF2-40B4-BE49-F238E27FC236}">
                <a16:creationId xmlns:a16="http://schemas.microsoft.com/office/drawing/2014/main" id="{DB3DD591-C288-DA26-5700-C4A6CB4FDC52}"/>
              </a:ext>
            </a:extLst>
          </p:cNvPr>
          <p:cNvSpPr/>
          <p:nvPr/>
        </p:nvSpPr>
        <p:spPr>
          <a:xfrm rot="16200000">
            <a:off x="4101908" y="1424938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687E6-6FCE-98D9-130A-E66925D808D9}"/>
              </a:ext>
            </a:extLst>
          </p:cNvPr>
          <p:cNvSpPr txBox="1"/>
          <p:nvPr/>
        </p:nvSpPr>
        <p:spPr>
          <a:xfrm>
            <a:off x="3633854" y="231694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산화 공정</a:t>
            </a:r>
          </a:p>
        </p:txBody>
      </p:sp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27576850-144B-38A7-FB6C-0900B7D6398E}"/>
              </a:ext>
            </a:extLst>
          </p:cNvPr>
          <p:cNvSpPr/>
          <p:nvPr/>
        </p:nvSpPr>
        <p:spPr>
          <a:xfrm rot="16200000">
            <a:off x="6838211" y="1424939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82481-3912-F33E-BA5F-A0049AFC0ABD}"/>
              </a:ext>
            </a:extLst>
          </p:cNvPr>
          <p:cNvSpPr txBox="1"/>
          <p:nvPr/>
        </p:nvSpPr>
        <p:spPr>
          <a:xfrm>
            <a:off x="6370157" y="2316944"/>
            <a:ext cx="129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포토 공정</a:t>
            </a: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1E3668DE-2E89-A87F-7345-0053F50E9325}"/>
              </a:ext>
            </a:extLst>
          </p:cNvPr>
          <p:cNvSpPr/>
          <p:nvPr/>
        </p:nvSpPr>
        <p:spPr>
          <a:xfrm rot="16200000">
            <a:off x="9574514" y="1424938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256BF-7A7E-30E4-7D50-CA2CD93251B9}"/>
              </a:ext>
            </a:extLst>
          </p:cNvPr>
          <p:cNvSpPr txBox="1"/>
          <p:nvPr/>
        </p:nvSpPr>
        <p:spPr>
          <a:xfrm>
            <a:off x="9106460" y="2316943"/>
            <a:ext cx="122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식각 공정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D9D71-ED4F-1C9B-3610-48EF7BB21F75}"/>
              </a:ext>
            </a:extLst>
          </p:cNvPr>
          <p:cNvSpPr txBox="1"/>
          <p:nvPr/>
        </p:nvSpPr>
        <p:spPr>
          <a:xfrm>
            <a:off x="173001" y="2969835"/>
            <a:ext cx="281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반도체의 가장 기본 재료를 만드는 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DDE80-7221-796D-BE55-9087BEF2C034}"/>
              </a:ext>
            </a:extLst>
          </p:cNvPr>
          <p:cNvSpPr txBox="1"/>
          <p:nvPr/>
        </p:nvSpPr>
        <p:spPr>
          <a:xfrm>
            <a:off x="8629306" y="29698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반도체의 구조를 형성하는 패턴을 만드는 공정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1342C-4585-0BAC-18C9-FD9451F579EA}"/>
              </a:ext>
            </a:extLst>
          </p:cNvPr>
          <p:cNvSpPr txBox="1"/>
          <p:nvPr/>
        </p:nvSpPr>
        <p:spPr>
          <a:xfrm>
            <a:off x="5866101" y="29698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 위에 반도체 회로를 그려 넣는 공정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D8AFAF-6914-D9B7-D85E-86999D4DB123}"/>
              </a:ext>
            </a:extLst>
          </p:cNvPr>
          <p:cNvSpPr txBox="1"/>
          <p:nvPr/>
        </p:nvSpPr>
        <p:spPr>
          <a:xfrm>
            <a:off x="3103585" y="29698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웨이퍼를 보호하고 누설 전류를 차단하는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산화막을 만드는 공정</a:t>
            </a:r>
          </a:p>
        </p:txBody>
      </p:sp>
      <p:sp>
        <p:nvSpPr>
          <p:cNvPr id="17" name="순서도: 다른 페이지 연결선 16">
            <a:extLst>
              <a:ext uri="{FF2B5EF4-FFF2-40B4-BE49-F238E27FC236}">
                <a16:creationId xmlns:a16="http://schemas.microsoft.com/office/drawing/2014/main" id="{20781C6C-FDB1-394F-A3B2-8AAC8122508F}"/>
              </a:ext>
            </a:extLst>
          </p:cNvPr>
          <p:cNvSpPr/>
          <p:nvPr/>
        </p:nvSpPr>
        <p:spPr>
          <a:xfrm>
            <a:off x="8886930" y="3641836"/>
            <a:ext cx="2448272" cy="720080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A3BF4-E1FC-3E07-B1A6-F4F4453DDF27}"/>
              </a:ext>
            </a:extLst>
          </p:cNvPr>
          <p:cNvSpPr txBox="1"/>
          <p:nvPr/>
        </p:nvSpPr>
        <p:spPr>
          <a:xfrm>
            <a:off x="8886930" y="3738833"/>
            <a:ext cx="256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증착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이온 주입 공정</a:t>
            </a:r>
          </a:p>
        </p:txBody>
      </p:sp>
      <p:sp>
        <p:nvSpPr>
          <p:cNvPr id="19" name="순서도: 다른 페이지 연결선 18">
            <a:extLst>
              <a:ext uri="{FF2B5EF4-FFF2-40B4-BE49-F238E27FC236}">
                <a16:creationId xmlns:a16="http://schemas.microsoft.com/office/drawing/2014/main" id="{19E690D2-E3B0-4788-C154-D9EE2A869445}"/>
              </a:ext>
            </a:extLst>
          </p:cNvPr>
          <p:cNvSpPr/>
          <p:nvPr/>
        </p:nvSpPr>
        <p:spPr>
          <a:xfrm rot="5400000">
            <a:off x="4101909" y="2879641"/>
            <a:ext cx="720079" cy="2232248"/>
          </a:xfrm>
          <a:prstGeom prst="flowChartOffpageConnector">
            <a:avLst/>
          </a:prstGeom>
          <a:solidFill>
            <a:srgbClr val="03B7E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10507F-C852-D8E7-AF48-5741CB2928D1}"/>
              </a:ext>
            </a:extLst>
          </p:cNvPr>
          <p:cNvSpPr txBox="1"/>
          <p:nvPr/>
        </p:nvSpPr>
        <p:spPr>
          <a:xfrm>
            <a:off x="4027983" y="3795710"/>
            <a:ext cx="129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EDS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공정</a:t>
            </a:r>
          </a:p>
        </p:txBody>
      </p:sp>
      <p:sp>
        <p:nvSpPr>
          <p:cNvPr id="21" name="순서도: 다른 페이지 연결선 20">
            <a:extLst>
              <a:ext uri="{FF2B5EF4-FFF2-40B4-BE49-F238E27FC236}">
                <a16:creationId xmlns:a16="http://schemas.microsoft.com/office/drawing/2014/main" id="{E38761B8-2CE6-8EF7-3757-8BE3B03654C8}"/>
              </a:ext>
            </a:extLst>
          </p:cNvPr>
          <p:cNvSpPr/>
          <p:nvPr/>
        </p:nvSpPr>
        <p:spPr>
          <a:xfrm rot="5400000">
            <a:off x="6860313" y="2879641"/>
            <a:ext cx="720079" cy="2232248"/>
          </a:xfrm>
          <a:prstGeom prst="flowChartOffpageConnector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6C586-5189-AC81-2A31-6E6C9CF97D15}"/>
              </a:ext>
            </a:extLst>
          </p:cNvPr>
          <p:cNvSpPr txBox="1"/>
          <p:nvPr/>
        </p:nvSpPr>
        <p:spPr>
          <a:xfrm>
            <a:off x="6532466" y="3795710"/>
            <a:ext cx="177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금속 배정 공정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0CFD38-4B67-A282-1494-A9F415CF1532}"/>
              </a:ext>
            </a:extLst>
          </p:cNvPr>
          <p:cNvSpPr/>
          <p:nvPr/>
        </p:nvSpPr>
        <p:spPr>
          <a:xfrm>
            <a:off x="609519" y="3635725"/>
            <a:ext cx="1944215" cy="720080"/>
          </a:xfrm>
          <a:prstGeom prst="rect">
            <a:avLst/>
          </a:prstGeom>
          <a:solidFill>
            <a:srgbClr val="03B7E1"/>
          </a:solidFill>
          <a:ln>
            <a:solidFill>
              <a:srgbClr val="03B7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0EB7B-90A9-89A9-AFC7-2363D9D3481E}"/>
              </a:ext>
            </a:extLst>
          </p:cNvPr>
          <p:cNvSpPr txBox="1"/>
          <p:nvPr/>
        </p:nvSpPr>
        <p:spPr>
          <a:xfrm>
            <a:off x="861545" y="3795710"/>
            <a:ext cx="147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패키징 공정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B6FCA-C886-2F67-838E-695C4F0DD18F}"/>
              </a:ext>
            </a:extLst>
          </p:cNvPr>
          <p:cNvSpPr txBox="1"/>
          <p:nvPr/>
        </p:nvSpPr>
        <p:spPr>
          <a:xfrm>
            <a:off x="173001" y="4475724"/>
            <a:ext cx="28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칩이 외부와 신호를 주고받을 수 있도록 길을 만들고 외부로부터 보호받을 수 있도록 포장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358DF0-9A1F-FB98-7D20-2BD36A259E2C}"/>
              </a:ext>
            </a:extLst>
          </p:cNvPr>
          <p:cNvSpPr txBox="1"/>
          <p:nvPr/>
        </p:nvSpPr>
        <p:spPr>
          <a:xfrm>
            <a:off x="5996216" y="447400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반도체 회로에 전기가 잘 전달되도록 금속선을 연결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AFDA5A-5D2B-567F-312C-A93F7E3454AF}"/>
              </a:ext>
            </a:extLst>
          </p:cNvPr>
          <p:cNvSpPr txBox="1"/>
          <p:nvPr/>
        </p:nvSpPr>
        <p:spPr>
          <a:xfrm>
            <a:off x="3261325" y="4474007"/>
            <a:ext cx="260477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전기적 특성 테스트를 통해 웨이퍼 내 각각의 칩들이 양품인지 판별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DF646B-DED5-F03D-672C-5ED1753C8054}"/>
              </a:ext>
            </a:extLst>
          </p:cNvPr>
          <p:cNvSpPr txBox="1"/>
          <p:nvPr/>
        </p:nvSpPr>
        <p:spPr>
          <a:xfrm>
            <a:off x="8629306" y="4474007"/>
            <a:ext cx="3082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회로에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박막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형성하고 반도체가 전기적 특성을 갖도록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증착막에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이온 주입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914959E-3D0D-0118-DAFC-C7AF5165BCA9}"/>
              </a:ext>
            </a:extLst>
          </p:cNvPr>
          <p:cNvSpPr/>
          <p:nvPr/>
        </p:nvSpPr>
        <p:spPr>
          <a:xfrm>
            <a:off x="429675" y="2002213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F75B316-F278-009C-27F8-BECBFC36FCCA}"/>
              </a:ext>
            </a:extLst>
          </p:cNvPr>
          <p:cNvSpPr/>
          <p:nvPr/>
        </p:nvSpPr>
        <p:spPr>
          <a:xfrm>
            <a:off x="5906341" y="2007995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0DD227-B17D-2D87-A02A-4D133EA0F019}"/>
              </a:ext>
            </a:extLst>
          </p:cNvPr>
          <p:cNvSpPr/>
          <p:nvPr/>
        </p:nvSpPr>
        <p:spPr>
          <a:xfrm>
            <a:off x="8646703" y="2007995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109817F-0013-90F2-A412-B900EF8CD9B1}"/>
              </a:ext>
            </a:extLst>
          </p:cNvPr>
          <p:cNvSpPr/>
          <p:nvPr/>
        </p:nvSpPr>
        <p:spPr>
          <a:xfrm>
            <a:off x="448162" y="3456916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4B9D8AE-38D8-F842-96E7-31EE2691C768}"/>
              </a:ext>
            </a:extLst>
          </p:cNvPr>
          <p:cNvSpPr/>
          <p:nvPr/>
        </p:nvSpPr>
        <p:spPr>
          <a:xfrm>
            <a:off x="3639992" y="3456916"/>
            <a:ext cx="359686" cy="357618"/>
          </a:xfrm>
          <a:prstGeom prst="ellipse">
            <a:avLst/>
          </a:prstGeom>
          <a:solidFill>
            <a:srgbClr val="03B7E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7F168FF-9EA8-9CA5-C2CA-8BB20B80E41B}"/>
              </a:ext>
            </a:extLst>
          </p:cNvPr>
          <p:cNvSpPr/>
          <p:nvPr/>
        </p:nvSpPr>
        <p:spPr>
          <a:xfrm>
            <a:off x="6352601" y="3456916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5A243B6-F095-C8FF-AB5D-E5A6E59E5BC3}"/>
              </a:ext>
            </a:extLst>
          </p:cNvPr>
          <p:cNvSpPr/>
          <p:nvPr/>
        </p:nvSpPr>
        <p:spPr>
          <a:xfrm>
            <a:off x="8707087" y="3458070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C989D94-9E3F-09B1-5ADE-FF0128CF5D7B}"/>
              </a:ext>
            </a:extLst>
          </p:cNvPr>
          <p:cNvSpPr/>
          <p:nvPr/>
        </p:nvSpPr>
        <p:spPr>
          <a:xfrm>
            <a:off x="3165979" y="2007995"/>
            <a:ext cx="359686" cy="357618"/>
          </a:xfrm>
          <a:prstGeom prst="ellipse">
            <a:avLst/>
          </a:prstGeom>
          <a:solidFill>
            <a:srgbClr val="03B7E1"/>
          </a:solidFill>
          <a:ln>
            <a:solidFill>
              <a:srgbClr val="04A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C271BF51-9741-957D-74D7-4C122A48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880EABC-267E-5807-9561-F71CB68E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35" y="975718"/>
            <a:ext cx="1838582" cy="115268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27C4E32-B8B6-E79B-A9B0-291682C9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730" y="1001581"/>
            <a:ext cx="1256977" cy="116673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E30EBFE-3CE7-C9D8-3EB1-171CE62EF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208" y="942534"/>
            <a:ext cx="893027" cy="122203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6BBFB48-246F-50A9-2DE7-97BDB051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773" y="790352"/>
            <a:ext cx="1508985" cy="134023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FF13D16-2FE0-F6AA-6274-96B6C2A69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171" y="4978328"/>
            <a:ext cx="1506987" cy="142767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47AAA64-98D8-29FF-42DF-C1096FF66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208" y="4944850"/>
            <a:ext cx="1537938" cy="147318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2D99ECD-F12E-ED8A-C86E-833B506D7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5117" y="4956112"/>
            <a:ext cx="2076740" cy="144800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4E6BE3D-216F-6E73-BC8B-EDAEA4C4A6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298" y="5138069"/>
            <a:ext cx="1720468" cy="12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8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6384B-F099-2023-1CAD-0260270D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탐색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FFB81CB-050F-48A7-ED8E-FD6917EC6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38869"/>
              </p:ext>
            </p:extLst>
          </p:nvPr>
        </p:nvGraphicFramePr>
        <p:xfrm>
          <a:off x="2121564" y="1452430"/>
          <a:ext cx="7083190" cy="1752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3535">
                  <a:extLst>
                    <a:ext uri="{9D8B030D-6E8A-4147-A177-3AD203B41FA5}">
                      <a16:colId xmlns:a16="http://schemas.microsoft.com/office/drawing/2014/main" val="1472348649"/>
                    </a:ext>
                  </a:extLst>
                </a:gridCol>
                <a:gridCol w="4569655">
                  <a:extLst>
                    <a:ext uri="{9D8B030D-6E8A-4147-A177-3AD203B41FA5}">
                      <a16:colId xmlns:a16="http://schemas.microsoft.com/office/drawing/2014/main" val="1541869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정보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반도체 사진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78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파일 형식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Jpg</a:t>
                      </a:r>
                      <a:endParaRPr lang="ko-KR" altLang="en-US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37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패턴 종류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 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가지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6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이미지 데이터 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Pattern1 : 136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  <a:endParaRPr lang="en-US" altLang="ko-KR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Pattern2 : 201</a:t>
                      </a:r>
                      <a:r>
                        <a:rPr lang="ko-KR" altLang="en-US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367825"/>
                  </a:ext>
                </a:extLst>
              </a:tr>
            </a:tbl>
          </a:graphicData>
        </a:graphic>
      </p:graphicFrame>
      <p:pic>
        <p:nvPicPr>
          <p:cNvPr id="4" name="그림 3" descr="직사각형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0260277-CD71-74B0-3403-F75FBA6D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1" b="5369"/>
          <a:stretch/>
        </p:blipFill>
        <p:spPr>
          <a:xfrm>
            <a:off x="2121564" y="3517399"/>
            <a:ext cx="2871352" cy="2762236"/>
          </a:xfrm>
          <a:prstGeom prst="rect">
            <a:avLst/>
          </a:prstGeom>
        </p:spPr>
      </p:pic>
      <p:pic>
        <p:nvPicPr>
          <p:cNvPr id="5" name="그림 4" descr="직사각형, 디자인이(가) 표시된 사진&#10;&#10;자동 생성된 설명">
            <a:extLst>
              <a:ext uri="{FF2B5EF4-FFF2-40B4-BE49-F238E27FC236}">
                <a16:creationId xmlns:a16="http://schemas.microsoft.com/office/drawing/2014/main" id="{7CE25FC6-1489-BCD7-2C9E-5A3250E67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02" y="3517399"/>
            <a:ext cx="2871352" cy="2762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AD6C5-208E-6C39-1037-1A69BCD623D2}"/>
              </a:ext>
            </a:extLst>
          </p:cNvPr>
          <p:cNvSpPr txBox="1"/>
          <p:nvPr/>
        </p:nvSpPr>
        <p:spPr>
          <a:xfrm>
            <a:off x="2909168" y="639711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Pattern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A68E1-A89E-CA13-AC9E-B769CCA4ACE7}"/>
              </a:ext>
            </a:extLst>
          </p:cNvPr>
          <p:cNvSpPr txBox="1"/>
          <p:nvPr/>
        </p:nvSpPr>
        <p:spPr>
          <a:xfrm>
            <a:off x="7121006" y="639711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Pattern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01135-F030-3518-40FA-62F02E9F4046}"/>
              </a:ext>
            </a:extLst>
          </p:cNvPr>
          <p:cNvSpPr txBox="1"/>
          <p:nvPr/>
        </p:nvSpPr>
        <p:spPr>
          <a:xfrm>
            <a:off x="7389453" y="270977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Total : 337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37BEC9-D208-8AF9-23C5-028F468FF19D}"/>
              </a:ext>
            </a:extLst>
          </p:cNvPr>
          <p:cNvCxnSpPr>
            <a:cxnSpLocks/>
          </p:cNvCxnSpPr>
          <p:nvPr/>
        </p:nvCxnSpPr>
        <p:spPr>
          <a:xfrm>
            <a:off x="7086123" y="2569369"/>
            <a:ext cx="0" cy="642806"/>
          </a:xfrm>
          <a:prstGeom prst="line">
            <a:avLst/>
          </a:prstGeom>
          <a:ln w="19050">
            <a:solidFill>
              <a:srgbClr val="5697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EB94DD5-B717-85D4-B49D-A3360BD0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7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28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16A75C9-98F0-3E15-5F40-CDF20769A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결함 유형 정의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93957-89C1-EB3B-F1A5-4DC39F68DF42}"/>
              </a:ext>
            </a:extLst>
          </p:cNvPr>
          <p:cNvSpPr txBox="1"/>
          <p:nvPr/>
        </p:nvSpPr>
        <p:spPr>
          <a:xfrm>
            <a:off x="459713" y="1316900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이물 결함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2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가지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09D62D4-7411-C74E-8CAE-41F750D63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28036"/>
              </p:ext>
            </p:extLst>
          </p:nvPr>
        </p:nvGraphicFramePr>
        <p:xfrm>
          <a:off x="2721719" y="1801438"/>
          <a:ext cx="6746974" cy="2200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3487">
                  <a:extLst>
                    <a:ext uri="{9D8B030D-6E8A-4147-A177-3AD203B41FA5}">
                      <a16:colId xmlns:a16="http://schemas.microsoft.com/office/drawing/2014/main" val="4041897581"/>
                    </a:ext>
                  </a:extLst>
                </a:gridCol>
                <a:gridCol w="3373487">
                  <a:extLst>
                    <a:ext uri="{9D8B030D-6E8A-4147-A177-3AD203B41FA5}">
                      <a16:colId xmlns:a16="http://schemas.microsoft.com/office/drawing/2014/main" val="762927612"/>
                    </a:ext>
                  </a:extLst>
                </a:gridCol>
              </a:tblGrid>
              <a:tr h="1220216">
                <a:tc>
                  <a:txBody>
                    <a:bodyPr/>
                    <a:lstStyle/>
                    <a:p>
                      <a:pPr algn="ctr" fontAlgn="ctr"/>
                      <a:endParaRPr lang="ko-KR" altLang="en-US" sz="72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2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462997"/>
                  </a:ext>
                </a:extLst>
              </a:tr>
              <a:tr h="4901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long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65284"/>
                  </a:ext>
                </a:extLst>
              </a:tr>
              <a:tr h="4901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작은 형태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긴 형태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0114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47A851-F013-483A-094C-4C6D1077A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11444"/>
              </p:ext>
            </p:extLst>
          </p:nvPr>
        </p:nvGraphicFramePr>
        <p:xfrm>
          <a:off x="1419105" y="4571984"/>
          <a:ext cx="9352202" cy="1941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0963">
                  <a:extLst>
                    <a:ext uri="{9D8B030D-6E8A-4147-A177-3AD203B41FA5}">
                      <a16:colId xmlns:a16="http://schemas.microsoft.com/office/drawing/2014/main" val="1429506954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651352078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2567465834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1791020948"/>
                    </a:ext>
                  </a:extLst>
                </a:gridCol>
                <a:gridCol w="1225461">
                  <a:extLst>
                    <a:ext uri="{9D8B030D-6E8A-4147-A177-3AD203B41FA5}">
                      <a16:colId xmlns:a16="http://schemas.microsoft.com/office/drawing/2014/main" val="1451823390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098015567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3267252587"/>
                    </a:ext>
                  </a:extLst>
                </a:gridCol>
                <a:gridCol w="1160963">
                  <a:extLst>
                    <a:ext uri="{9D8B030D-6E8A-4147-A177-3AD203B41FA5}">
                      <a16:colId xmlns:a16="http://schemas.microsoft.com/office/drawing/2014/main" val="1479031184"/>
                    </a:ext>
                  </a:extLst>
                </a:gridCol>
              </a:tblGrid>
              <a:tr h="428838">
                <a:tc>
                  <a:txBody>
                    <a:bodyPr/>
                    <a:lstStyle/>
                    <a:p>
                      <a:pPr algn="ctr" fontAlgn="ctr"/>
                      <a:endParaRPr lang="ko-KR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325608"/>
                  </a:ext>
                </a:extLst>
              </a:tr>
              <a:tr h="428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circle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round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slope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empty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square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block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thickness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473999"/>
                  </a:ext>
                </a:extLst>
              </a:tr>
              <a:tr h="4288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휜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끊긴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잘린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빈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들어간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돌출된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두께가 다른 회로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86694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E5DB277-2CF6-F524-0B3A-A9A3B9346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13" y="2133651"/>
            <a:ext cx="761231" cy="543737"/>
          </a:xfrm>
          <a:prstGeom prst="rect">
            <a:avLst/>
          </a:prstGeom>
        </p:spPr>
      </p:pic>
      <p:pic>
        <p:nvPicPr>
          <p:cNvPr id="9" name="그림 8" descr="달이(가) 표시된 사진&#10;&#10;중간 신뢰도로 자동 생성된 설명">
            <a:extLst>
              <a:ext uri="{FF2B5EF4-FFF2-40B4-BE49-F238E27FC236}">
                <a16:creationId xmlns:a16="http://schemas.microsoft.com/office/drawing/2014/main" id="{BBBE9FFD-DB0C-F02C-0055-B41501EAD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49" y="2038050"/>
            <a:ext cx="847725" cy="752014"/>
          </a:xfrm>
          <a:prstGeom prst="rect">
            <a:avLst/>
          </a:prstGeom>
        </p:spPr>
      </p:pic>
      <p:pic>
        <p:nvPicPr>
          <p:cNvPr id="11" name="그림 10" descr="벌레이(가) 표시된 사진&#10;&#10;자동 생성된 설명">
            <a:extLst>
              <a:ext uri="{FF2B5EF4-FFF2-40B4-BE49-F238E27FC236}">
                <a16:creationId xmlns:a16="http://schemas.microsoft.com/office/drawing/2014/main" id="{EC92C28C-12F8-4FE5-AA0D-458A6B438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25" y="1921843"/>
            <a:ext cx="1737133" cy="4692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4E5379-F738-D0B4-3F5F-3CE6D01C1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907" y="4904919"/>
            <a:ext cx="484147" cy="5213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C5103A-E28D-B5A2-E1CD-BB601E40A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879" y="4947394"/>
            <a:ext cx="881695" cy="452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13706C-EEA5-8EB0-F702-FDAB24DDD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615" y="4913586"/>
            <a:ext cx="695422" cy="485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837153-4119-0839-11DD-835F0C216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8455" y="4904919"/>
            <a:ext cx="441675" cy="4858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317753-7509-8BCA-A2A3-DA4001B6E1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3414" y="4916745"/>
            <a:ext cx="631659" cy="4621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640976-272E-00B0-E318-3C1F7254CE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121" r="26921"/>
          <a:stretch/>
        </p:blipFill>
        <p:spPr>
          <a:xfrm rot="16200000">
            <a:off x="6508688" y="4602194"/>
            <a:ext cx="326233" cy="1143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E2D62F-7C5F-C374-77AA-15CDF3CD43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0528" y="4905210"/>
            <a:ext cx="539219" cy="4621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669EB9-C3DD-9B54-BC84-C892361141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3048" y="4610808"/>
            <a:ext cx="441675" cy="9322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0A4BE4-6E40-5EC6-B227-0A8E357ABF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5024" y="4627487"/>
            <a:ext cx="352474" cy="9152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EB43F8-039F-A282-363D-A038DC646817}"/>
              </a:ext>
            </a:extLst>
          </p:cNvPr>
          <p:cNvSpPr txBox="1"/>
          <p:nvPr/>
        </p:nvSpPr>
        <p:spPr>
          <a:xfrm>
            <a:off x="459713" y="4001969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회로 결함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8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8486694-9527-A885-E0A7-755F7C0455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4804" y="4772715"/>
            <a:ext cx="631659" cy="727781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BE514F9-CAD4-C3F9-E36B-2ED0AA44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8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C468592-CBD4-93C5-636C-0E8B00507A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7607060" y="1473155"/>
            <a:ext cx="45726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5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603C-018C-DC89-55FE-BD902CC2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/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ROBOFLOW 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활용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00D81-750B-BEB4-9BE8-572A528F5412}"/>
              </a:ext>
            </a:extLst>
          </p:cNvPr>
          <p:cNvSpPr txBox="1"/>
          <p:nvPr/>
        </p:nvSpPr>
        <p:spPr>
          <a:xfrm>
            <a:off x="1620666" y="6195241"/>
            <a:ext cx="339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492C4-DDB1-8153-021E-0718A1FD0B02}"/>
              </a:ext>
            </a:extLst>
          </p:cNvPr>
          <p:cNvSpPr txBox="1"/>
          <p:nvPr/>
        </p:nvSpPr>
        <p:spPr>
          <a:xfrm>
            <a:off x="6987446" y="6191486"/>
            <a:ext cx="379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바운딩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박스 적용 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F4082-FCDD-9F55-4549-65FB0147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43" y="1335062"/>
            <a:ext cx="4827561" cy="48601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F59273-A7B7-EA0B-BFA2-224D2676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586" y="1335062"/>
            <a:ext cx="4827561" cy="486017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0F7EBA-C62C-1502-300E-E8255AFB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/>
              <a:t>9</a:t>
            </a:fld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613920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4561</TotalTime>
  <Words>1159</Words>
  <Application>Microsoft Office PowerPoint</Application>
  <PresentationFormat>와이드스크린</PresentationFormat>
  <Paragraphs>379</Paragraphs>
  <Slides>23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Microsoft GothicNeo</vt:lpstr>
      <vt:lpstr>굴림체</vt:lpstr>
      <vt:lpstr>맑은 고딕</vt:lpstr>
      <vt:lpstr>Arial</vt:lpstr>
      <vt:lpstr>Calibri</vt:lpstr>
      <vt:lpstr>Wingdings</vt:lpstr>
      <vt:lpstr>한컴오피스</vt:lpstr>
      <vt:lpstr>PowerPoint 프레젠테이션</vt:lpstr>
      <vt:lpstr>분석 환경 및 활용 라이브러리</vt:lpstr>
      <vt:lpstr>CONTENTS</vt:lpstr>
      <vt:lpstr>개요</vt:lpstr>
      <vt:lpstr>팀 구성 및 역할</vt:lpstr>
      <vt:lpstr>반도체 8대 공정 소개</vt:lpstr>
      <vt:lpstr>데이터 탐색</vt:lpstr>
      <vt:lpstr>결함 유형 정의</vt:lpstr>
      <vt:lpstr>ROBOFLOW 활용</vt:lpstr>
      <vt:lpstr>객체 탐지 모델</vt:lpstr>
      <vt:lpstr>모델별 성능 비교</vt:lpstr>
      <vt:lpstr>전처리 – 데이터 리셋</vt:lpstr>
      <vt:lpstr>전처리 – 데이터 증강 실패 사례</vt:lpstr>
      <vt:lpstr>전처리 – 데이터 증강</vt:lpstr>
      <vt:lpstr>전처리 –  BOUNDING BOX 재조정 </vt:lpstr>
      <vt:lpstr>전처리 –  하이퍼파라미터 조정 1</vt:lpstr>
      <vt:lpstr>증식 옵션별 성능 비교 –  YOLOv8 기준</vt:lpstr>
      <vt:lpstr>최종 모델</vt:lpstr>
      <vt:lpstr>데이터 증강 모델 - GAN</vt:lpstr>
      <vt:lpstr>웹 구현 (FLASK)</vt:lpstr>
      <vt:lpstr>자체 평가 의견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</dc:creator>
  <cp:lastModifiedBy>Inie Choi</cp:lastModifiedBy>
  <cp:revision>326</cp:revision>
  <dcterms:created xsi:type="dcterms:W3CDTF">2023-08-14T05:22:42Z</dcterms:created>
  <dcterms:modified xsi:type="dcterms:W3CDTF">2023-08-23T00:51:52Z</dcterms:modified>
  <cp:version>12.0.0.535</cp:version>
</cp:coreProperties>
</file>